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7" r:id="rId2"/>
    <p:sldId id="264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949"/>
    <p:restoredTop sz="94674"/>
  </p:normalViewPr>
  <p:slideViewPr>
    <p:cSldViewPr snapToGrid="0" snapToObjects="1">
      <p:cViewPr varScale="1">
        <p:scale>
          <a:sx n="71" d="100"/>
          <a:sy n="71" d="100"/>
        </p:scale>
        <p:origin x="96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7-07-29T22:02:04.84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2611 6297 0,'17'18'15,"1"-1"-15,35-17 16,-18 0-1,18 0-15,0 0 0,88-17 16,-53-1-16,0 18 16,124-18-1,-106 18-15,17 0 0,124 0 16,-123 0-16,-1 0 16,1-17-16,140 17 15,301-35 16,-530 35-31,0 0 16,-17 0-16</inkml:trace>
  <inkml:trace contextRef="#ctx0" brushRef="#br0" timeOffset="1190.6731">13229 6332 0,'18'-17'15,"17"17"1,0 0-16,18-18 0,0 18 0,124 0 15,-89 0-15,141 0 16,-105 0-16,158-18 16,-123 18-1,-1-17-15,160-1 16,-177 18-16,53 0 16,-141 0-16,53 0 15</inkml:trace>
  <inkml:trace contextRef="#ctx0" brushRef="#br0" timeOffset="2069.1366">28399 6403 0,'17'0'15,"54"18"1,-18-18-1,17 0-15,36-18 0,106 0 16,-71 18-16,18 0 16,-1 0-16,1 0 0,194 0 15,-194 0-15,158 18 16,-176 0 0,-53-18-16,54 17 15,-89-17-15</inkml:trace>
  <inkml:trace contextRef="#ctx0" brushRef="#br0" timeOffset="5578.6037">18045 6703 0,'0'-35'15,"0"17"-15,-18 0 0,-17-17 16,17 35-16,-53-18 16,36 18-16,0 0 15,-36 36 1,36-1-16,17 0 0,-17 18 15,18 53-15,17-71 16,17 0-16,1 1 0,17-1 16,36-17-16,-36-1 15,35-34 1,-17-19-16,0-17 16,-35 1-16,17-19 15,-35 18-15,0-17 16,0 52-16,0-17 15,-17 35-15,17 0 16,0 17-16,0 1 16,0 35-16,0 53 15,17-53-15,-17-1 0,0 54 16,18-53-16,17 35 16,-17-52-16,-1 17 15</inkml:trace>
  <inkml:trace contextRef="#ctx0" brushRef="#br0" timeOffset="5912.0608">18450 6668 0,'-17'17'0,"-1"18"0,-17 36 16,17-36-16,18 71 16,0-53-16,18 18 15,17-36-15,53 0 16,-35-35-16,35-18 16,-35 1-1,0-36-15,-35 18 16,-1-36-16,-34 36 15,-36-53-15,18 52 16,-36 19-16,36-1 16,-36 36-16,54-1 15,17 1 1,0 0-16</inkml:trace>
  <inkml:trace contextRef="#ctx0" brushRef="#br0" timeOffset="6323.3293">19050 6826 0,'-18'0'94,"18"18"-79,0 0-15,0-1 16,0 1-1,18-18 17,-18 17-32,0-34 31,-18 17-15,1-18-1</inkml:trace>
  <inkml:trace contextRef="#ctx0" brushRef="#br0" timeOffset="6590.2591">19438 6544 0,'0'0'15,"-18"0"-15,1 53 16,-1 0-16,-52 70 16,34-52-16,-52 52 15,53-52-15,-18 35 16,53-53 0,-35 17-16,35-52 0,0 0 15,0-1-15,17-17 16</inkml:trace>
  <inkml:trace contextRef="#ctx0" brushRef="#br0" timeOffset="6848.8861">19420 7056 0,'18'35'15,"-18"-18"1,18 1 0,-1-18-16,-17 18 15,18-18-15,0-18 16,-1 0 0,-17 1-16,0-1 15,-17 1 1,-1 17-16,-35 0 15</inkml:trace>
  <inkml:trace contextRef="#ctx0" brushRef="#br0" timeOffset="121729.6949">9525 10089 0,'18'-17'78,"35"-1"-62,-18 18-16,18 0 15,53-17-15,-53 17 16,105 17-16,-87-17 16,123 0-1,-106 0-15,88-35 16,-87 35-16,52-35 16,-88 17-16,17 0 15,-52 18-15,-36 0 16,-35 0-1,18 0-15</inkml:trace>
  <inkml:trace contextRef="#ctx0" brushRef="#br0" timeOffset="122257.6043">10125 9701 0,'0'0'15,"17"-17"-15,-34 17 16,-19 0-1,1 17-15,0 1 16,-18 17-16,0-17 0,-17 0 16,17 17-16,-18-17 0,-35 34 15,71-34-15,-36 17 16,54-17-16,17 0 16,17-18-16,1 17 0,70 19 15,-35-36-15,18 17 16,-18-17-16,0 18 0,52-1 15,-52 1 1,-17 35-16,-19-18 16,-17-17-16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7361B-9EE3-994B-868D-94E57ECC4CDF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3389FE-FF97-1F48-937B-066F4523C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692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56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24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09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804" y="95617"/>
            <a:ext cx="10515600" cy="1325563"/>
          </a:xfrm>
        </p:spPr>
        <p:txBody>
          <a:bodyPr/>
          <a:lstStyle>
            <a:lvl1pPr>
              <a:defRPr>
                <a:latin typeface="Century Schoolbook" charset="0"/>
                <a:ea typeface="Century Schoolbook" charset="0"/>
                <a:cs typeface="Century Schoolbook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0849517" y="6457890"/>
            <a:ext cx="1342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Andrew Ng</a:t>
            </a:r>
          </a:p>
        </p:txBody>
      </p:sp>
    </p:spTree>
    <p:extLst>
      <p:ext uri="{BB962C8B-B14F-4D97-AF65-F5344CB8AC3E}">
        <p14:creationId xmlns:p14="http://schemas.microsoft.com/office/powerpoint/2010/main" val="192471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5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7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47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349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9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70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46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513CB-B5C6-794C-B9FC-914286F7D4D4}" type="datetimeFigureOut">
              <a:rPr lang="en-US" smtClean="0"/>
              <a:t>7/29/2017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7227A-95DB-DE4A-82CE-83A3DDE0C8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3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tiff"/><Relationship Id="rId7" Type="http://schemas.openxmlformats.org/officeDocument/2006/relationships/image" Target="../media/image7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10" Type="http://schemas.openxmlformats.org/officeDocument/2006/relationships/image" Target="../media/image9.png"/><Relationship Id="rId4" Type="http://schemas.openxmlformats.org/officeDocument/2006/relationships/image" Target="../media/image4.tiff"/><Relationship Id="rId9" Type="http://schemas.openxmlformats.org/officeDocument/2006/relationships/customXml" Target="../ink/ink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84114" y="1187098"/>
            <a:ext cx="5972033" cy="1827004"/>
          </a:xfrm>
        </p:spPr>
        <p:txBody>
          <a:bodyPr>
            <a:noAutofit/>
          </a:bodyPr>
          <a:lstStyle/>
          <a:p>
            <a:r>
              <a:rPr lang="en-US" dirty="0"/>
              <a:t>Introduction to </a:t>
            </a:r>
            <a:br>
              <a:rPr lang="en-US" dirty="0"/>
            </a:br>
            <a:r>
              <a:rPr lang="en-US" dirty="0"/>
              <a:t>ML strategy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022046" y="3824469"/>
            <a:ext cx="4894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/>
              <a:t>Why ML</a:t>
            </a:r>
          </a:p>
          <a:p>
            <a:pPr algn="ctr"/>
            <a:r>
              <a:rPr lang="en-US" sz="6600" dirty="0"/>
              <a:t>Strategy?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2530" y="1187097"/>
            <a:ext cx="2980706" cy="3088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5015971" y="3410417"/>
            <a:ext cx="6908326" cy="17737"/>
          </a:xfrm>
          <a:prstGeom prst="line">
            <a:avLst/>
          </a:prstGeom>
          <a:ln w="19050" cmpd="sng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4E5968C-CCF4-43FF-B85F-BE950CD4A528}"/>
              </a:ext>
            </a:extLst>
          </p:cNvPr>
          <p:cNvGrpSpPr/>
          <p:nvPr/>
        </p:nvGrpSpPr>
        <p:grpSpPr>
          <a:xfrm>
            <a:off x="347220" y="1431358"/>
            <a:ext cx="4467022" cy="4056916"/>
            <a:chOff x="349372" y="1061869"/>
            <a:chExt cx="4467022" cy="405691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F45BF25-4467-43A0-A613-67A6CCF398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643" y="1061869"/>
              <a:ext cx="3840480" cy="3718639"/>
            </a:xfrm>
            <a:prstGeom prst="rect">
              <a:avLst/>
            </a:prstGeom>
          </p:spPr>
        </p:pic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073FE5B0-2CAF-49A6-9789-5EEBF87010F8}"/>
                </a:ext>
              </a:extLst>
            </p:cNvPr>
            <p:cNvSpPr txBox="1">
              <a:spLocks/>
            </p:cNvSpPr>
            <p:nvPr/>
          </p:nvSpPr>
          <p:spPr>
            <a:xfrm>
              <a:off x="349372" y="4313121"/>
              <a:ext cx="4467022" cy="80566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/>
                <a:t>deeplearning.ai</a:t>
              </a:r>
              <a:endParaRPr lang="en-US" sz="3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199354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80" y="182880"/>
            <a:ext cx="10515600" cy="1325563"/>
          </a:xfrm>
        </p:spPr>
        <p:txBody>
          <a:bodyPr anchor="t"/>
          <a:lstStyle/>
          <a:p>
            <a:r>
              <a:rPr lang="en-US" dirty="0"/>
              <a:t>Motivating example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4890" y="1100563"/>
            <a:ext cx="1646563" cy="1072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542" y="1100563"/>
            <a:ext cx="1646563" cy="10848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2064" y="1100563"/>
            <a:ext cx="1646563" cy="10723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9238" y="1100563"/>
            <a:ext cx="1646563" cy="1072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7716" y="1100563"/>
            <a:ext cx="1646563" cy="10723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6413" y="1113031"/>
            <a:ext cx="1648496" cy="10723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82880" y="2717411"/>
            <a:ext cx="132440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Century Schoolbook" charset="0"/>
                <a:ea typeface="Century Schoolbook" charset="0"/>
                <a:cs typeface="Century Schoolbook" charset="0"/>
              </a:rPr>
              <a:t>Ideas: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2880" y="3394953"/>
            <a:ext cx="3153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Collect more data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82880" y="3979580"/>
            <a:ext cx="54280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Collect more diverse training set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2880" y="4564207"/>
            <a:ext cx="7225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Train algorithm longer with gradient descent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2880" y="5148834"/>
            <a:ext cx="6005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Try Adam instead of gradient descent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2880" y="5733461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Try bigger network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2880" y="6318089"/>
            <a:ext cx="3567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Try </a:t>
            </a:r>
            <a:r>
              <a:rPr lang="en-US" sz="2400">
                <a:latin typeface="Century Schoolbook" charset="0"/>
                <a:ea typeface="Century Schoolbook" charset="0"/>
                <a:cs typeface="Century Schoolbook" charset="0"/>
              </a:rPr>
              <a:t>smaller network</a:t>
            </a:r>
            <a:endParaRPr lang="en-US" sz="24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71171" y="3394748"/>
            <a:ext cx="24272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Try dropout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7445318" y="3979416"/>
                <a:ext cx="371762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charset="0"/>
                  <a:buChar char="•"/>
                </a:pPr>
                <a:r>
                  <a:rPr lang="en-US" sz="2400" dirty="0">
                    <a:latin typeface="Century Schoolbook" charset="0"/>
                    <a:ea typeface="Century Schoolbook" charset="0"/>
                    <a:cs typeface="Century Schoolbook" charset="0"/>
                  </a:rPr>
                  <a:t>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entury Schoolbook" charset="0"/>
                            <a:cs typeface="Century Schoolbook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𝐿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Century Schoolbook" charset="0"/>
                            <a:cs typeface="Century Schoolbook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atin typeface="Century Schoolbook" charset="0"/>
                    <a:ea typeface="Century Schoolbook" charset="0"/>
                    <a:cs typeface="Century Schoolbook" charset="0"/>
                  </a:rPr>
                  <a:t> regularization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5318" y="3979416"/>
                <a:ext cx="3717621" cy="461665"/>
              </a:xfrm>
              <a:prstGeom prst="rect">
                <a:avLst/>
              </a:prstGeom>
              <a:blipFill rotWithShape="0">
                <a:blip r:embed="rId8"/>
                <a:stretch>
                  <a:fillRect l="-2131" t="-10526" r="-196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/>
          <p:cNvSpPr txBox="1"/>
          <p:nvPr/>
        </p:nvSpPr>
        <p:spPr>
          <a:xfrm>
            <a:off x="7471172" y="4564084"/>
            <a:ext cx="370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Network architecture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207752" y="5148752"/>
            <a:ext cx="3515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Activation functions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207752" y="5733420"/>
            <a:ext cx="2699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400" dirty="0">
                <a:latin typeface="Century Schoolbook" charset="0"/>
                <a:ea typeface="Century Schoolbook" charset="0"/>
                <a:cs typeface="Century Schoolbook" charset="0"/>
              </a:rPr>
              <a:t># hidden units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207752" y="631808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mr-IN" sz="2400" dirty="0">
                <a:latin typeface="Century Schoolbook" charset="0"/>
                <a:ea typeface="Century Schoolbook" charset="0"/>
                <a:cs typeface="Century Schoolbook" charset="0"/>
              </a:rPr>
              <a:t>…</a:t>
            </a:r>
            <a:endParaRPr lang="en-US" sz="2400" dirty="0">
              <a:latin typeface="Century Schoolbook" charset="0"/>
              <a:ea typeface="Century Schoolbook" charset="0"/>
              <a:cs typeface="Century Schoolbook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501A3CB-3ED1-4161-B489-CD488FE25B39}"/>
                  </a:ext>
                </a:extLst>
              </p14:cNvPr>
              <p14:cNvContentPartPr/>
              <p14:nvPr/>
            </p14:nvContentPartPr>
            <p14:xfrm>
              <a:off x="939960" y="2241720"/>
              <a:ext cx="10147680" cy="14353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501A3CB-3ED1-4161-B489-CD488FE25B3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30600" y="2232360"/>
                <a:ext cx="10166400" cy="1454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13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49" grpId="0"/>
      <p:bldP spid="5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4062</TotalTime>
  <Words>52</Words>
  <Application>Microsoft Office PowerPoint</Application>
  <PresentationFormat>Widescreen</PresentationFormat>
  <Paragraphs>18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Cambria Math</vt:lpstr>
      <vt:lpstr>Century Schoolbook</vt:lpstr>
      <vt:lpstr>Office Theme</vt:lpstr>
      <vt:lpstr>Introduction to  ML strategy</vt:lpstr>
      <vt:lpstr>Motivating example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Setting up your  ML application</dc:title>
  <dc:creator>Younes Bensouda Mourri</dc:creator>
  <cp:lastModifiedBy>Andrew Ng</cp:lastModifiedBy>
  <cp:revision>120</cp:revision>
  <dcterms:created xsi:type="dcterms:W3CDTF">2017-07-10T20:19:53Z</dcterms:created>
  <dcterms:modified xsi:type="dcterms:W3CDTF">2017-07-29T22:10:54Z</dcterms:modified>
</cp:coreProperties>
</file>