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  <p:sldMasterId id="2147483722" r:id="rId3"/>
  </p:sldMasterIdLst>
  <p:notesMasterIdLst>
    <p:notesMasterId r:id="rId14"/>
  </p:notesMasterIdLst>
  <p:sldIdLst>
    <p:sldId id="304" r:id="rId4"/>
    <p:sldId id="306" r:id="rId5"/>
    <p:sldId id="307" r:id="rId6"/>
    <p:sldId id="308" r:id="rId7"/>
    <p:sldId id="309" r:id="rId8"/>
    <p:sldId id="310" r:id="rId9"/>
    <p:sldId id="311" r:id="rId10"/>
    <p:sldId id="314" r:id="rId11"/>
    <p:sldId id="312" r:id="rId12"/>
    <p:sldId id="313" r:id="rId13"/>
  </p:sldIdLst>
  <p:sldSz cx="9144000" cy="5143500" type="screen16x9"/>
  <p:notesSz cx="4691063" cy="86868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CCFF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84884" autoAdjust="0"/>
  </p:normalViewPr>
  <p:slideViewPr>
    <p:cSldViewPr>
      <p:cViewPr varScale="1">
        <p:scale>
          <a:sx n="231" d="100"/>
          <a:sy n="231" d="100"/>
        </p:scale>
        <p:origin x="-84" y="-390"/>
      </p:cViewPr>
      <p:guideLst>
        <p:guide orient="horz" pos="1860"/>
        <p:guide pos="62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6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ags" Target="tags/tag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032794" cy="434340"/>
          </a:xfrm>
          <a:prstGeom prst="rect">
            <a:avLst/>
          </a:prstGeom>
        </p:spPr>
        <p:txBody>
          <a:bodyPr vert="horz" lIns="76440" tIns="38220" rIns="76440" bIns="38220" rtlCol="0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57183" y="0"/>
            <a:ext cx="2032794" cy="434340"/>
          </a:xfrm>
          <a:prstGeom prst="rect">
            <a:avLst/>
          </a:prstGeom>
        </p:spPr>
        <p:txBody>
          <a:bodyPr vert="horz" lIns="76440" tIns="38220" rIns="76440" bIns="38220" rtlCol="0"/>
          <a:lstStyle>
            <a:lvl1pPr algn="r">
              <a:defRPr sz="1000"/>
            </a:lvl1pPr>
          </a:lstStyle>
          <a:p>
            <a:fld id="{9608008F-8C0F-4F63-86DC-E7B67385E4BD}" type="datetimeFigureOut">
              <a:rPr lang="en-US" smtClean="0"/>
              <a:pPr/>
              <a:t>4/22/2012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549275" y="652463"/>
            <a:ext cx="5789613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6440" tIns="38220" rIns="76440" bIns="382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9107" y="4126230"/>
            <a:ext cx="3752850" cy="3909060"/>
          </a:xfrm>
          <a:prstGeom prst="rect">
            <a:avLst/>
          </a:prstGeom>
        </p:spPr>
        <p:txBody>
          <a:bodyPr vert="horz" lIns="76440" tIns="38220" rIns="76440" bIns="382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250953"/>
            <a:ext cx="2032794" cy="434340"/>
          </a:xfrm>
          <a:prstGeom prst="rect">
            <a:avLst/>
          </a:prstGeom>
        </p:spPr>
        <p:txBody>
          <a:bodyPr vert="horz" lIns="76440" tIns="38220" rIns="76440" bIns="38220" rtlCol="0" anchor="b"/>
          <a:lstStyle>
            <a:lvl1pPr algn="l">
              <a:defRPr sz="10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57183" y="8250953"/>
            <a:ext cx="2032794" cy="434340"/>
          </a:xfrm>
          <a:prstGeom prst="rect">
            <a:avLst/>
          </a:prstGeom>
        </p:spPr>
        <p:txBody>
          <a:bodyPr vert="horz" lIns="76440" tIns="38220" rIns="76440" bIns="38220" rtlCol="0" anchor="b"/>
          <a:lstStyle>
            <a:lvl1pPr algn="r">
              <a:defRPr sz="1000"/>
            </a:lvl1pPr>
          </a:lstStyle>
          <a:p>
            <a:fld id="{8FF38DAD-5F37-4EA5-A798-26ED1E4539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12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F38DAD-5F37-4EA5-A798-26ED1E45393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742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0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3069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916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5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87704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441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731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31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6155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1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603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4515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1441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246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0806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019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5616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1860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31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3836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76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5673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16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7523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4239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0839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5939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561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750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199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32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33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6583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4415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676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29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vertLeftWhite2</a:t>
            </a: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2918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346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7490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0624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148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CFE4B-17F2-49B1-A8CD-48A7230178B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4/22/2012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3A558-56C3-499B-89A2-59E5853E6BB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9372599" y="666750"/>
            <a:ext cx="1370568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prstClr val="black"/>
                </a:solidFill>
              </a:rPr>
              <a:t>Template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block2x2White1</a:t>
            </a:r>
          </a:p>
          <a:p>
            <a:endParaRPr lang="en-US" sz="1400" dirty="0" smtClean="0">
              <a:solidFill>
                <a:prstClr val="black"/>
              </a:solidFill>
            </a:endParaRPr>
          </a:p>
          <a:p>
            <a:r>
              <a:rPr lang="en-US" sz="1400" dirty="0" smtClean="0">
                <a:solidFill>
                  <a:prstClr val="black"/>
                </a:solidFill>
              </a:rPr>
              <a:t>Ordering of</a:t>
            </a:r>
            <a:r>
              <a:rPr lang="en-US" sz="1400" baseline="0" dirty="0" smtClean="0">
                <a:solidFill>
                  <a:prstClr val="black"/>
                </a:solidFill>
              </a:rPr>
              <a:t> </a:t>
            </a:r>
          </a:p>
          <a:p>
            <a:r>
              <a:rPr lang="en-US" sz="1400" baseline="0" dirty="0" smtClean="0">
                <a:solidFill>
                  <a:prstClr val="black"/>
                </a:solidFill>
              </a:rPr>
              <a:t>buttons is</a:t>
            </a:r>
            <a:r>
              <a:rPr lang="en-US" sz="1400" dirty="0" smtClean="0">
                <a:solidFill>
                  <a:prstClr val="black"/>
                </a:solidFill>
              </a:rPr>
              <a:t>: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13</a:t>
            </a:r>
          </a:p>
          <a:p>
            <a:r>
              <a:rPr lang="en-US" sz="1400" dirty="0" smtClean="0">
                <a:solidFill>
                  <a:prstClr val="black"/>
                </a:solidFill>
              </a:rPr>
              <a:t>24</a:t>
            </a:r>
            <a:endParaRPr lang="en-US" sz="1400" dirty="0">
              <a:solidFill>
                <a:prstClr val="black"/>
              </a:solidFill>
            </a:endParaRPr>
          </a:p>
        </p:txBody>
      </p:sp>
      <p:pic>
        <p:nvPicPr>
          <p:cNvPr id="13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1168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3" descr="C:\Users\Tarun Singh\Desktop\whiteRadi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931920"/>
            <a:ext cx="254471" cy="256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23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13" Type="http://schemas.openxmlformats.org/officeDocument/2006/relationships/image" Target="../media/image14.png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12" Type="http://schemas.openxmlformats.org/officeDocument/2006/relationships/image" Target="../media/image13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openxmlformats.org/officeDocument/2006/relationships/image" Target="../media/image12.png"/><Relationship Id="rId5" Type="http://schemas.openxmlformats.org/officeDocument/2006/relationships/tags" Target="../tags/tag15.xml"/><Relationship Id="rId15" Type="http://schemas.openxmlformats.org/officeDocument/2006/relationships/image" Target="../media/image9.png"/><Relationship Id="rId10" Type="http://schemas.openxmlformats.org/officeDocument/2006/relationships/image" Target="../media/image11.png"/><Relationship Id="rId4" Type="http://schemas.openxmlformats.org/officeDocument/2006/relationships/tags" Target="../tags/tag14.xml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8.xml"/><Relationship Id="rId7" Type="http://schemas.openxmlformats.org/officeDocument/2006/relationships/image" Target="../media/image5.png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9.png"/><Relationship Id="rId5" Type="http://schemas.openxmlformats.org/officeDocument/2006/relationships/tags" Target="../tags/tag10.xml"/><Relationship Id="rId10" Type="http://schemas.openxmlformats.org/officeDocument/2006/relationships/image" Target="../media/image8.png"/><Relationship Id="rId4" Type="http://schemas.openxmlformats.org/officeDocument/2006/relationships/tags" Target="../tags/tag9.xml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191000" y="1885950"/>
            <a:ext cx="4876800" cy="1676400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Basic operations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2445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16295" y="182556"/>
            <a:ext cx="3293705" cy="1828800"/>
            <a:chOff x="516295" y="284607"/>
            <a:chExt cx="3446105" cy="2058543"/>
          </a:xfrm>
        </p:grpSpPr>
        <p:pic>
          <p:nvPicPr>
            <p:cNvPr id="2" name="Picture 1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284607"/>
              <a:ext cx="3429000" cy="578654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3400" y="894206"/>
              <a:ext cx="3429000" cy="578654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295" y="1539573"/>
              <a:ext cx="3429000" cy="578654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6295" y="2113407"/>
              <a:ext cx="687515" cy="229743"/>
            </a:xfrm>
            <a:prstGeom prst="rect">
              <a:avLst/>
            </a:prstGeom>
          </p:spPr>
        </p:pic>
      </p:grpSp>
      <p:cxnSp>
        <p:nvCxnSpPr>
          <p:cNvPr id="11" name="Straight Connector 10"/>
          <p:cNvCxnSpPr/>
          <p:nvPr/>
        </p:nvCxnSpPr>
        <p:spPr>
          <a:xfrm>
            <a:off x="4746173" y="285750"/>
            <a:ext cx="0" cy="1183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861" y="501015"/>
            <a:ext cx="2282190" cy="25527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9861" y="931545"/>
            <a:ext cx="1344930" cy="19240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7563746" y="380344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(for all   )</a:t>
            </a:r>
            <a:endParaRPr lang="en-US" sz="2400" dirty="0"/>
          </a:p>
        </p:txBody>
      </p:sp>
      <p:pic>
        <p:nvPicPr>
          <p:cNvPr id="18" name="Picture 1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8946" y="517104"/>
            <a:ext cx="125730" cy="26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6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191000" y="1885950"/>
            <a:ext cx="4876800" cy="1676400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Moving data around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242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191000" y="1885950"/>
            <a:ext cx="4876800" cy="1676400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Computing on data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413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191000" y="1885950"/>
            <a:ext cx="4876800" cy="1676400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Plotting data</a:t>
            </a:r>
            <a:endParaRPr lang="en-US" sz="6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8385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191000" y="2266950"/>
            <a:ext cx="4876800" cy="1676400"/>
          </a:xfrm>
        </p:spPr>
        <p:txBody>
          <a:bodyPr>
            <a:noAutofit/>
          </a:bodyPr>
          <a:lstStyle/>
          <a:p>
            <a:pPr algn="l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Control statements: for, while, if statements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8385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191000" y="990600"/>
            <a:ext cx="4953000" cy="14287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Octave Tutorial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224865" y="2150528"/>
            <a:ext cx="429768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4038600" y="1733550"/>
            <a:ext cx="5029200" cy="1676400"/>
          </a:xfrm>
        </p:spPr>
        <p:txBody>
          <a:bodyPr>
            <a:noAutofit/>
          </a:bodyPr>
          <a:lstStyle/>
          <a:p>
            <a:pPr algn="l"/>
            <a:r>
              <a:rPr lang="en-US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Vectorial</a:t>
            </a:r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implementation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" name="Picture 2" descr="C:\Users\ang\Desktop\iStock_000012344803Large.jpg"/>
          <p:cNvPicPr>
            <a:picLocks noChangeAspect="1" noChangeArrowheads="1"/>
          </p:cNvPicPr>
          <p:nvPr/>
        </p:nvPicPr>
        <p:blipFill>
          <a:blip r:embed="rId3" cstate="print"/>
          <a:srcRect b="7246"/>
          <a:stretch>
            <a:fillRect/>
          </a:stretch>
        </p:blipFill>
        <p:spPr bwMode="auto">
          <a:xfrm>
            <a:off x="685800" y="361950"/>
            <a:ext cx="3200400" cy="365760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838200" y="3867150"/>
            <a:ext cx="2895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Machine Learning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75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857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Vectorization</a:t>
            </a:r>
            <a:r>
              <a:rPr lang="en-US" sz="2400" b="1" dirty="0" smtClean="0"/>
              <a:t> example.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844" y="854078"/>
            <a:ext cx="2139696" cy="8823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802" y="1990096"/>
            <a:ext cx="806958" cy="2560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1000" y="249108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/>
              <a:t>Unvectorized</a:t>
            </a:r>
            <a:r>
              <a:rPr lang="en-US" sz="2400" u="sng" dirty="0" smtClean="0"/>
              <a:t> implementation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3540" y="2999422"/>
            <a:ext cx="47218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rediction = 0.0;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for j = 1:n+1,</a:t>
            </a:r>
          </a:p>
          <a:p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prediction = prediction +   </a:t>
            </a:r>
          </a:p>
          <a:p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            theta(j) * x(y)</a:t>
            </a:r>
          </a:p>
          <a:p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nd;</a:t>
            </a:r>
            <a:endParaRPr lang="en-US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876800" y="2491085"/>
            <a:ext cx="0" cy="2366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105400" y="2499657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/>
              <a:t>Vectorized</a:t>
            </a:r>
            <a:r>
              <a:rPr lang="en-US" sz="2400" u="sng" dirty="0" smtClean="0"/>
              <a:t> implementation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43500" y="3007994"/>
            <a:ext cx="3578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prediction = theta’ * x;</a:t>
            </a:r>
            <a:endParaRPr lang="en-US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142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2857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/>
              <a:t>Vectorization</a:t>
            </a:r>
            <a:r>
              <a:rPr lang="en-US" sz="2400" b="1" dirty="0" smtClean="0"/>
              <a:t> example.</a:t>
            </a:r>
            <a:endParaRPr lang="en-US" sz="2400" b="1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844" y="854078"/>
            <a:ext cx="2139696" cy="88239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802" y="1990096"/>
            <a:ext cx="806958" cy="25603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81000" y="2491085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/>
              <a:t>Unvectorized</a:t>
            </a:r>
            <a:r>
              <a:rPr lang="en-US" sz="2400" u="sng" dirty="0" smtClean="0"/>
              <a:t> implementation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83540" y="2999422"/>
            <a:ext cx="47218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double prediction = 0.0;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j = 0; j &lt; n; j++)</a:t>
            </a:r>
          </a:p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 prediction += theta[j</a:t>
            </a:r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]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* x[y];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4876800" y="2491085"/>
            <a:ext cx="0" cy="236666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5105400" y="2499657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u="sng" dirty="0" err="1" smtClean="0"/>
              <a:t>Vectorized</a:t>
            </a:r>
            <a:r>
              <a:rPr lang="en-US" sz="2400" u="sng" dirty="0" smtClean="0"/>
              <a:t> implementation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43500" y="3007994"/>
            <a:ext cx="422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double prediction </a:t>
            </a:r>
          </a:p>
          <a:p>
            <a:r>
              <a:rPr lang="en-US" b="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b="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theta.transpose</a:t>
            </a:r>
            <a:r>
              <a:rPr lang="en-US" b="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() * x;</a:t>
            </a:r>
            <a:endParaRPr lang="en-US" b="1" dirty="0">
              <a:solidFill>
                <a:srgbClr val="00206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6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85750"/>
            <a:ext cx="541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Gradient descent</a:t>
            </a:r>
            <a:endParaRPr lang="en-US" sz="2400" b="1" dirty="0"/>
          </a:p>
        </p:txBody>
      </p:sp>
      <p:pic>
        <p:nvPicPr>
          <p:cNvPr id="16" name="Picture 1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900323"/>
            <a:ext cx="4095750" cy="69342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2273808"/>
            <a:ext cx="4109085" cy="69342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3112008"/>
            <a:ext cx="4109085" cy="6934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3935730"/>
            <a:ext cx="4109085" cy="69342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381000" y="1885950"/>
            <a:ext cx="48768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248400" y="952900"/>
            <a:ext cx="259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(for all   )</a:t>
            </a:r>
            <a:endParaRPr lang="en-US" sz="2400" dirty="0"/>
          </a:p>
        </p:txBody>
      </p:sp>
      <p:pic>
        <p:nvPicPr>
          <p:cNvPr id="19" name="Picture 1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3600" y="1089660"/>
            <a:ext cx="125730" cy="262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466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VIOUS_ACTIVE_SLIDE" val="54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j$&#10;&#10;\end{document}"/>
  <p:tag name="IGUANATEXSIZE" val="24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&#10;u(j) = 2v(j) + 5w(j)&#10;$&#10;&#10;\end{document}"/>
  <p:tag name="IGUANATEXSIZE" val="2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&#10;u = 2v + 5w&#10;$&#10;&#10;\end{document}"/>
  <p:tag name="IGUANATEXSIZE" val="2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j$&#10;&#10;\end{document}"/>
  <p:tag name="IGUANATEXSIZE" val="2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0 := \theta_0 - \alpha \frac{1}{m} \sum^{m}_{i=1} (h_\theta (x^{(i)}) - y^{(i)}) x^{(i)}_0&#10;$&#10;&#10;\end{document}"/>
  <p:tag name="IGUANATEXSIZE" val="2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1 := \theta_1 - \alpha \frac{1}{m} \sum^{m}_{i=1} (h_\theta (x^{(i)}) - y^{(i)}) x^{(i)}_1&#10;$&#10;&#10;\end{document}"/>
  <p:tag name="IGUANATEXSIZE" val="2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2 := \theta_2 - \alpha \frac{1}{m} \sum^{m}_{i=1} (h_\theta (x^{(i)}) - y^{(i)}) x^{(i)}_2&#10;$&#10;&#10;\end{document}"/>
  <p:tag name="IGUANATEXSIZE" val="2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&#10;(n=2)&#10;$&#10;&#10;\end{document}"/>
  <p:tag name="IGUANATEXSIZE" val="1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h_\theta (x) = \sum^{n}_{j = \theta} \theta_j x_j&#10;$&#10;&#10;\end{document}"/>
  <p:tag name="IGUANATEXSIZE" val="2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&#10;= \theta^Tx&#10;$&#10;&#10;\end{document}"/>
  <p:tag name="IGUANATEXSIZE" val="2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h_\theta (x) = \sum^{n}_{j = \theta} \theta_j x_j&#10;$&#10;&#10;\end{document}"/>
  <p:tag name="IGUANATEXSIZE" val="2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&#10;= \theta^Tx&#10;$&#10;&#10;\end{document}"/>
  <p:tag name="IGUANATEXSIZE" val="2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j := \theta_j - \alpha \frac{1}{m} \sum^{m}_{i=1} (h_\theta (x^{(i)}) - y^{(i)}) x^{(i)}_j&#10;$&#10;&#10;\end{document}"/>
  <p:tag name="IGUANATEXSIZE" val="2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0 := \theta_0 - \alpha \frac{1}{m} \sum^{m}_{i=1} (h_\theta (x^{(i)}) - y^{(i)}) x^{(i)}_0&#10;$&#10;&#10;\end{document}"/>
  <p:tag name="IGUANATEXSIZE" val="2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1 := \theta_1 - \alpha \frac{1}{m} \sum^{m}_{i=1} (h_\theta (x^{(i)}) - y^{(i)}) x^{(i)}_1&#10;$&#10;&#10;\end{document}"/>
  <p:tag name="IGUANATEXSIZE" val="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TEXADDIN" val="\documentclass{article}&#10;\usepackage{amsmath}&#10;\pagestyle{empty}&#10;\begin{document}&#10;&#10;&#10;$ \displaystyle&#10;\theta_2 := \theta_2 - \alpha \frac{1}{m} \sum^{m}_{i=1} (h_\theta (x^{(i)}) - y^{(i)}) x^{(i)}_2&#10;$&#10;&#10;\end{document}"/>
  <p:tag name="IGUANATEXSIZE" val="20"/>
</p:tagLst>
</file>

<file path=ppt/theme/theme1.xml><?xml version="1.0" encoding="utf-8"?>
<a:theme xmlns:a="http://schemas.openxmlformats.org/drawingml/2006/main" name="1_Le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</Template>
  <TotalTime>2152</TotalTime>
  <Words>139</Words>
  <Application>Microsoft Office PowerPoint</Application>
  <PresentationFormat>On-screen Show (16:9)</PresentationFormat>
  <Paragraphs>44</Paragraphs>
  <Slides>10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1_Lecture</vt:lpstr>
      <vt:lpstr>2_Office Theme</vt:lpstr>
      <vt:lpstr>3_Office Theme</vt:lpstr>
      <vt:lpstr>Basic operations</vt:lpstr>
      <vt:lpstr>Moving data around</vt:lpstr>
      <vt:lpstr>Computing on data</vt:lpstr>
      <vt:lpstr>Plotting data</vt:lpstr>
      <vt:lpstr>Control statements: for, while, if statements</vt:lpstr>
      <vt:lpstr>Vectorial implementation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Programming</dc:title>
  <dc:creator>OpenClassroom</dc:creator>
  <cp:lastModifiedBy>Dan</cp:lastModifiedBy>
  <cp:revision>247</cp:revision>
  <cp:lastPrinted>2012-04-23T00:21:46Z</cp:lastPrinted>
  <dcterms:created xsi:type="dcterms:W3CDTF">2010-07-08T21:59:02Z</dcterms:created>
  <dcterms:modified xsi:type="dcterms:W3CDTF">2012-04-23T00:26:26Z</dcterms:modified>
</cp:coreProperties>
</file>