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7"/>
  </p:notesMasterIdLst>
  <p:sldIdLst>
    <p:sldId id="266" r:id="rId2"/>
    <p:sldId id="281" r:id="rId3"/>
    <p:sldId id="291" r:id="rId4"/>
    <p:sldId id="282" r:id="rId5"/>
    <p:sldId id="283" r:id="rId6"/>
    <p:sldId id="284" r:id="rId7"/>
    <p:sldId id="292" r:id="rId8"/>
    <p:sldId id="285" r:id="rId9"/>
    <p:sldId id="286" r:id="rId10"/>
    <p:sldId id="294" r:id="rId11"/>
    <p:sldId id="287" r:id="rId12"/>
    <p:sldId id="293" r:id="rId13"/>
    <p:sldId id="289" r:id="rId14"/>
    <p:sldId id="290" r:id="rId15"/>
    <p:sldId id="269" r:id="rId1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22" d="100"/>
          <a:sy n="222" d="100"/>
        </p:scale>
        <p:origin x="-96" y="-3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6E7F4C-8A2D-2A48-96BB-6EC17B99831B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2E6729-C6DA-F142-9A72-886131A1D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162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71" y="1163055"/>
            <a:ext cx="8535737" cy="1537285"/>
          </a:xfrm>
          <a:prstGeom prst="rect">
            <a:avLst/>
          </a:prstGeom>
          <a:effectLst>
            <a:innerShdw blurRad="482600" dist="50800" dir="13500000">
              <a:srgbClr val="000000">
                <a:alpha val="37000"/>
              </a:srgbClr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/>
          <a:lstStyle>
            <a:lvl1pPr>
              <a:defRPr sz="4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267" y="2914650"/>
            <a:ext cx="7533105" cy="1314450"/>
          </a:xfrm>
        </p:spPr>
        <p:txBody>
          <a:bodyPr>
            <a:normAutofit/>
          </a:bodyPr>
          <a:lstStyle>
            <a:lvl1pPr marL="0" indent="0" algn="ctr">
              <a:buNone/>
              <a:defRPr sz="3100" b="1" i="0" baseline="0">
                <a:solidFill>
                  <a:srgbClr val="FDC227"/>
                </a:solidFill>
                <a:effectLst>
                  <a:innerShdw blurRad="63500" dist="50800" dir="13500000">
                    <a:srgbClr val="000000">
                      <a:alpha val="9000"/>
                    </a:srgbClr>
                  </a:innerShdw>
                </a:effectLst>
                <a:latin typeface="Gill Sans SemiBold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61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286" y="681791"/>
            <a:ext cx="8432800" cy="701843"/>
          </a:xfrm>
          <a:prstGeom prst="rect">
            <a:avLst/>
          </a:prstGeom>
        </p:spPr>
        <p:txBody>
          <a:bodyPr/>
          <a:lstStyle>
            <a:lvl1pPr>
              <a:defRPr sz="3500" b="1" i="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cs typeface="Georgi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91631"/>
            <a:ext cx="8229600" cy="27029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839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662" y="768685"/>
            <a:ext cx="8662737" cy="1021556"/>
          </a:xfrm>
          <a:prstGeom prst="rect">
            <a:avLst/>
          </a:prstGeom>
        </p:spPr>
        <p:txBody>
          <a:bodyPr anchor="t"/>
          <a:lstStyle>
            <a:lvl1pPr algn="ctr">
              <a:defRPr sz="3500" b="1" i="0" cap="none">
                <a:solidFill>
                  <a:schemeClr val="bg1"/>
                </a:solidFill>
                <a:latin typeface="Gill Sans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67263"/>
            <a:ext cx="7772400" cy="537912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>
                <a:solidFill>
                  <a:srgbClr val="FDC22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078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97979"/>
            <a:ext cx="8229600" cy="702172"/>
          </a:xfrm>
          <a:prstGeom prst="rect">
            <a:avLst/>
          </a:prstGeom>
        </p:spPr>
        <p:txBody>
          <a:bodyPr/>
          <a:lstStyle>
            <a:lvl1pPr>
              <a:defRPr sz="32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 b="1" i="0" cap="none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560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1613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200" b="0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 i="0" cap="none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8105"/>
            <a:ext cx="4040188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1818105"/>
            <a:ext cx="4041775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85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8368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640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1551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500049"/>
            <a:ext cx="3008313" cy="696593"/>
          </a:xfrm>
          <a:prstGeom prst="rect">
            <a:avLst/>
          </a:prstGeom>
        </p:spPr>
        <p:txBody>
          <a:bodyPr anchor="b"/>
          <a:lstStyle>
            <a:lvl1pPr algn="l">
              <a:defRPr sz="18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0050"/>
            <a:ext cx="5111750" cy="4214891"/>
          </a:xfrm>
        </p:spPr>
        <p:txBody>
          <a:bodyPr/>
          <a:lstStyle>
            <a:lvl1pPr>
              <a:defRPr sz="2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2800" b="0" i="1">
                <a:latin typeface="Gill Sans SemiBold"/>
                <a:cs typeface="Lucida Grande"/>
              </a:defRPr>
            </a:lvl2pPr>
            <a:lvl3pPr>
              <a:defRPr sz="2400" b="0" i="1">
                <a:latin typeface="Gill Sans SemiBold"/>
                <a:cs typeface="Lucida Grande"/>
              </a:defRPr>
            </a:lvl3pPr>
            <a:lvl4pPr>
              <a:defRPr sz="2000" b="0" i="1">
                <a:latin typeface="Gill Sans SemiBold"/>
                <a:cs typeface="Lucida Grande"/>
              </a:defRPr>
            </a:lvl4pPr>
            <a:lvl5pPr>
              <a:defRPr sz="2000" b="0" i="1">
                <a:latin typeface="Gill Sans SemiBold"/>
                <a:cs typeface="Lucida Grande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196644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3441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3527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4" name="Picture 3" descr="introhtml_SC_topbar.png"/>
          <p:cNvPicPr>
            <a:picLocks noChangeAspect="1"/>
          </p:cNvPicPr>
          <p:nvPr userDrawn="1"/>
        </p:nvPicPr>
        <p:blipFill rotWithShape="1"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28"/>
          <a:stretch/>
        </p:blipFill>
        <p:spPr>
          <a:xfrm>
            <a:off x="0" y="0"/>
            <a:ext cx="9144000" cy="3894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 userDrawn="1"/>
        </p:nvSpPr>
        <p:spPr>
          <a:xfrm>
            <a:off x="647092" y="18236"/>
            <a:ext cx="24192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Homework Description</a:t>
            </a:r>
            <a:endParaRPr lang="en-US" sz="14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Lucida Grande"/>
              <a:cs typeface="Lucida Grande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193037" y="-29678"/>
            <a:ext cx="16207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INTRODUCTION</a:t>
            </a:r>
          </a:p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 CSS 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30236" y="-18144"/>
            <a:ext cx="70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 smtClean="0">
                <a:solidFill>
                  <a:srgbClr val="F8C01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 Bold Condensed"/>
                <a:cs typeface="Helvetica Neue Bold Condensed"/>
              </a:rPr>
              <a:t>02.08</a:t>
            </a:r>
            <a:endParaRPr lang="en-US" b="0" i="0" dirty="0">
              <a:solidFill>
                <a:srgbClr val="F8C01B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 Neue Bold Condensed"/>
              <a:cs typeface="Helvetica Neue Bold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22299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b="1" i="0" kern="1200">
          <a:solidFill>
            <a:schemeClr val="bg1"/>
          </a:solidFill>
          <a:latin typeface="Gill Sans SemiBold"/>
          <a:ea typeface="+mn-ea"/>
          <a:cs typeface="Lucida Grande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bg1"/>
          </a:solidFill>
          <a:latin typeface="Gill Sans SemiBold"/>
          <a:ea typeface="+mn-ea"/>
          <a:cs typeface="Lucida Grande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1" kern="1200">
          <a:solidFill>
            <a:schemeClr val="bg1"/>
          </a:solidFill>
          <a:latin typeface="Gill Sans SemiBold"/>
          <a:ea typeface="+mn-ea"/>
          <a:cs typeface="Lucida Grande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500" b="0" i="1" kern="1200">
          <a:solidFill>
            <a:schemeClr val="bg1"/>
          </a:solidFill>
          <a:latin typeface="Gill Sans SemiBold"/>
          <a:ea typeface="+mn-ea"/>
          <a:cs typeface="Lucida Grande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b="0" i="1" kern="1200">
          <a:solidFill>
            <a:schemeClr val="bg1"/>
          </a:solidFill>
          <a:latin typeface="Gill Sans SemiBold"/>
          <a:ea typeface="+mn-ea"/>
          <a:cs typeface="Lucida Grand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ntro-webdesign.com/CSS/assignment-1/index.html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ntro-webdesign.com/CSS/assignment-1/index.jpg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Homework Two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Adding more style with an </a:t>
            </a:r>
            <a:r>
              <a:rPr lang="en-US" smtClean="0"/>
              <a:t>external CSS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117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navigation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5769"/>
            <a:ext cx="8229600" cy="3340388"/>
          </a:xfrm>
        </p:spPr>
        <p:txBody>
          <a:bodyPr>
            <a:normAutofit lnSpcReduction="10000"/>
          </a:bodyPr>
          <a:lstStyle/>
          <a:p>
            <a:pPr marL="457200" indent="-457200">
              <a:spcBef>
                <a:spcPts val="1368"/>
              </a:spcBef>
              <a:buFont typeface="Arial"/>
              <a:buChar char="•"/>
            </a:pPr>
            <a:r>
              <a:rPr lang="en-US" dirty="0" smtClean="0"/>
              <a:t>Style ONLY those links in the </a:t>
            </a:r>
            <a:r>
              <a:rPr lang="en-US" dirty="0" err="1" smtClean="0"/>
              <a:t>nav</a:t>
            </a:r>
            <a:r>
              <a:rPr lang="en-US" dirty="0" smtClean="0"/>
              <a:t> element.</a:t>
            </a:r>
          </a:p>
          <a:p>
            <a:pPr marL="457200" indent="-457200">
              <a:spcBef>
                <a:spcPts val="1368"/>
              </a:spcBef>
              <a:buFont typeface="Arial"/>
              <a:buChar char="•"/>
            </a:pPr>
            <a:r>
              <a:rPr lang="en-US" dirty="0" smtClean="0"/>
              <a:t>You don’t need to recreate my example exactly, but they should be spaced apart.</a:t>
            </a:r>
          </a:p>
          <a:p>
            <a:pPr marL="457200" indent="-457200">
              <a:spcBef>
                <a:spcPts val="1368"/>
              </a:spcBef>
              <a:buFont typeface="Arial"/>
              <a:buChar char="•"/>
            </a:pPr>
            <a:r>
              <a:rPr lang="en-US" dirty="0" smtClean="0"/>
              <a:t>Make sure to round the borders and removed the underline.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751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5"/>
            <a:ext cx="8229600" cy="3210988"/>
          </a:xfrm>
        </p:spPr>
        <p:txBody>
          <a:bodyPr/>
          <a:lstStyle/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Use the background color and font color to create an active class. </a:t>
            </a:r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This class is used to distinguish the current page from the others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264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left and right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2249"/>
            <a:ext cx="8229600" cy="3002374"/>
          </a:xfrm>
        </p:spPr>
        <p:txBody>
          <a:bodyPr/>
          <a:lstStyle/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These two elements should be side-by-side.</a:t>
            </a:r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Change the background color for the left class.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15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5"/>
            <a:ext cx="8229600" cy="3490060"/>
          </a:xfrm>
        </p:spPr>
        <p:txBody>
          <a:bodyPr>
            <a:normAutofit lnSpcReduction="10000"/>
          </a:bodyPr>
          <a:lstStyle/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Put the images back in and put a border around them</a:t>
            </a:r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Make sure that they are centered within the .left class</a:t>
            </a:r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Put spacing between them on the top and bottom too</a:t>
            </a:r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288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Peer grading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1111"/>
            <a:ext cx="8229600" cy="3627700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1320"/>
              </a:spcBef>
              <a:buFont typeface="Arial"/>
              <a:buChar char="•"/>
            </a:pPr>
            <a:r>
              <a:rPr lang="en-US" sz="2800" dirty="0" smtClean="0"/>
              <a:t>Grades will be based on level of completion</a:t>
            </a:r>
          </a:p>
          <a:p>
            <a:pPr marL="457200" indent="-457200">
              <a:spcBef>
                <a:spcPts val="1320"/>
              </a:spcBef>
              <a:buFont typeface="Arial"/>
              <a:buChar char="•"/>
            </a:pPr>
            <a:r>
              <a:rPr lang="en-US" sz="2800" dirty="0" smtClean="0"/>
              <a:t>Some aesthetics will come into play this time.  It is important that things are not “squished” together</a:t>
            </a:r>
          </a:p>
          <a:p>
            <a:pPr marL="457200" indent="-457200">
              <a:spcBef>
                <a:spcPts val="1320"/>
              </a:spcBef>
              <a:buFont typeface="Arial"/>
              <a:buChar char="•"/>
            </a:pPr>
            <a:r>
              <a:rPr lang="en-US" sz="2800" dirty="0"/>
              <a:t>Proper standards </a:t>
            </a:r>
            <a:r>
              <a:rPr lang="en-US" sz="2800" dirty="0" smtClean="0"/>
              <a:t>do apply</a:t>
            </a:r>
          </a:p>
          <a:p>
            <a:pPr marL="457200" indent="-457200">
              <a:spcBef>
                <a:spcPts val="1320"/>
              </a:spcBef>
              <a:buFont typeface="Arial"/>
              <a:buChar char="•"/>
            </a:pPr>
            <a:r>
              <a:rPr lang="en-US" sz="2800" dirty="0" smtClean="0"/>
              <a:t>You can specify your preferred screen size for grading.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2058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79" y="545304"/>
            <a:ext cx="9144000" cy="701843"/>
          </a:xfrm>
        </p:spPr>
        <p:txBody>
          <a:bodyPr/>
          <a:lstStyle/>
          <a:p>
            <a:r>
              <a:rPr lang="en-US" dirty="0" smtClean="0"/>
              <a:t>Acknowledgements/Contributions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3"/>
            <a:ext cx="8229600" cy="333935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dirty="0"/>
              <a:t>These slides are Copyright </a:t>
            </a:r>
            <a:r>
              <a:rPr lang="en-US" sz="2000" dirty="0" smtClean="0"/>
              <a:t>2015-  Colleen van Lent as </a:t>
            </a:r>
            <a:r>
              <a:rPr lang="en-US" sz="2000" dirty="0"/>
              <a:t>part of http://</a:t>
            </a:r>
            <a:r>
              <a:rPr lang="en-US" sz="2000" dirty="0" err="1"/>
              <a:t>www.intro-webdesign.com</a:t>
            </a:r>
            <a:r>
              <a:rPr lang="en-US" sz="2000" dirty="0"/>
              <a:t>/ and made available under a Creative Commons </a:t>
            </a:r>
            <a:r>
              <a:rPr lang="en-US" sz="2000" dirty="0" smtClean="0"/>
              <a:t>Attribution Non</a:t>
            </a:r>
            <a:r>
              <a:rPr lang="en-US" sz="2000" smtClean="0"/>
              <a:t>-Commercial </a:t>
            </a:r>
            <a:r>
              <a:rPr lang="en-US" sz="2000" dirty="0"/>
              <a:t>4.0 License.  Please maintain this last slide in all copies of the document to comply with the attribution requirements of the license.  If you make a change, feel free to add your name and organization to the list of contributors on this page as you republish the materials.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Initial Development: </a:t>
            </a:r>
            <a:r>
              <a:rPr lang="en-US" sz="2000" dirty="0" smtClean="0"/>
              <a:t>Colleen van Lent , </a:t>
            </a:r>
            <a:r>
              <a:rPr lang="en-US" sz="2000" dirty="0"/>
              <a:t>University of Michigan School of Information</a:t>
            </a:r>
          </a:p>
          <a:p>
            <a:pPr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sz="2400" dirty="0"/>
          </a:p>
        </p:txBody>
      </p:sp>
      <p:pic>
        <p:nvPicPr>
          <p:cNvPr id="5" name="Picture 4" descr="by-n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76" y="4401914"/>
            <a:ext cx="1432662" cy="50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638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Create your own unique style sheet that will be used by three different html files.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320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You must complete the first Peer Graded Assignment to begin this one.  </a:t>
            </a:r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You can alter your previous styling choices but I assume those changes are complete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685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891631"/>
            <a:ext cx="8485587" cy="2702991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hlinkClick r:id="rId2"/>
              </a:rPr>
              <a:t>http://www.intro-webdesign.com/CSS/assignment-2/index.html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/>
              <a:t>http://</a:t>
            </a:r>
            <a:r>
              <a:rPr lang="en-US" dirty="0" err="1"/>
              <a:t>www.intro-webdesign.com</a:t>
            </a:r>
            <a:r>
              <a:rPr lang="en-US" dirty="0"/>
              <a:t>/CSS/assignment</a:t>
            </a:r>
            <a:r>
              <a:rPr lang="en-US" dirty="0" smtClean="0"/>
              <a:t>-2/</a:t>
            </a:r>
            <a:r>
              <a:rPr lang="en-US" dirty="0" err="1" smtClean="0"/>
              <a:t>teams.html</a:t>
            </a:r>
            <a:endParaRPr lang="en-US" dirty="0"/>
          </a:p>
          <a:p>
            <a:endParaRPr lang="en-US" dirty="0" smtClean="0"/>
          </a:p>
          <a:p>
            <a:r>
              <a:rPr lang="en-US" dirty="0"/>
              <a:t>http://</a:t>
            </a:r>
            <a:r>
              <a:rPr lang="en-US" dirty="0" err="1"/>
              <a:t>www.intro-webdesign.com</a:t>
            </a:r>
            <a:r>
              <a:rPr lang="en-US" dirty="0"/>
              <a:t>/CSS/assignment</a:t>
            </a:r>
            <a:r>
              <a:rPr lang="en-US" dirty="0" smtClean="0"/>
              <a:t>-2/</a:t>
            </a:r>
            <a:r>
              <a:rPr lang="en-US" dirty="0" err="1" smtClean="0"/>
              <a:t>history.html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288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hlinkClick r:id="rId2"/>
              </a:rPr>
              <a:t>http://www.intro-webdesign.com/CSS/assignment</a:t>
            </a:r>
            <a:r>
              <a:rPr lang="en-US" dirty="0" smtClean="0">
                <a:hlinkClick r:id="rId2"/>
              </a:rPr>
              <a:t>-2/index.jpg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/>
              <a:t>http://</a:t>
            </a:r>
            <a:r>
              <a:rPr lang="en-US" dirty="0" err="1"/>
              <a:t>www.intro-webdesign.com</a:t>
            </a:r>
            <a:r>
              <a:rPr lang="en-US" dirty="0"/>
              <a:t>/CSS/assignment</a:t>
            </a:r>
            <a:r>
              <a:rPr lang="en-US" dirty="0" smtClean="0"/>
              <a:t>-2/</a:t>
            </a:r>
            <a:r>
              <a:rPr lang="en-US" dirty="0" err="1" smtClean="0"/>
              <a:t>teams.jpg</a:t>
            </a:r>
            <a:endParaRPr lang="en-US" dirty="0"/>
          </a:p>
          <a:p>
            <a:endParaRPr lang="en-US" dirty="0" smtClean="0"/>
          </a:p>
          <a:p>
            <a:r>
              <a:rPr lang="en-US" dirty="0"/>
              <a:t>http://</a:t>
            </a:r>
            <a:r>
              <a:rPr lang="en-US" dirty="0" err="1"/>
              <a:t>www.intro-webdesign.com</a:t>
            </a:r>
            <a:r>
              <a:rPr lang="en-US" dirty="0"/>
              <a:t>/CSS/assignment</a:t>
            </a:r>
            <a:r>
              <a:rPr lang="en-US" dirty="0" smtClean="0"/>
              <a:t>-2/</a:t>
            </a:r>
            <a:r>
              <a:rPr lang="en-US" dirty="0" err="1" smtClean="0"/>
              <a:t>history.jpg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986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must leave the HTML alone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2249"/>
            <a:ext cx="8229600" cy="3002373"/>
          </a:xfrm>
        </p:spPr>
        <p:txBody>
          <a:bodyPr/>
          <a:lstStyle/>
          <a:p>
            <a:r>
              <a:rPr lang="en-US" dirty="0" smtClean="0"/>
              <a:t>Create a single style sheet that updates: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body, header,  h1, the links, the active, left, and right classes, and the images in the left class.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574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5"/>
            <a:ext cx="8229600" cy="3210988"/>
          </a:xfrm>
        </p:spPr>
        <p:txBody>
          <a:bodyPr/>
          <a:lstStyle/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Change the padding and margin</a:t>
            </a:r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Feel free to adjust the size of the text, but it is not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539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5"/>
            <a:ext cx="8229600" cy="3210988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Change background color</a:t>
            </a:r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Add background image, using the image provided in the </a:t>
            </a:r>
            <a:r>
              <a:rPr lang="en-US" dirty="0" err="1" smtClean="0"/>
              <a:t>css</a:t>
            </a:r>
            <a:r>
              <a:rPr lang="en-US" dirty="0" smtClean="0"/>
              <a:t> folder</a:t>
            </a:r>
          </a:p>
          <a:p>
            <a:pPr marL="1200150" lvl="1" indent="-457200">
              <a:spcBef>
                <a:spcPts val="1968"/>
              </a:spcBef>
              <a:buFont typeface="Arial"/>
              <a:buChar char="•"/>
            </a:pPr>
            <a:r>
              <a:rPr lang="en-US" sz="2400" dirty="0" smtClean="0"/>
              <a:t>If you have trouble with this part, keep an eye out for sample code in </a:t>
            </a:r>
            <a:r>
              <a:rPr lang="en-US" sz="2400" dirty="0" err="1" smtClean="0"/>
              <a:t>cal-table.css</a:t>
            </a:r>
            <a:r>
              <a:rPr lang="en-US" sz="2400" dirty="0" smtClean="0"/>
              <a:t>.  The key is to master the folder structure</a:t>
            </a:r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252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r>
              <a:rPr lang="en-US" dirty="0" smtClean="0">
                <a:latin typeface="Helvetica"/>
                <a:cs typeface="Helvetica"/>
              </a:rPr>
              <a:t>1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65745"/>
            <a:ext cx="8229600" cy="3210988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Change the font color</a:t>
            </a:r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Increase the font size</a:t>
            </a:r>
            <a:endParaRPr lang="en-US" sz="2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784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041415 Powerpoint A">
  <a:themeElements>
    <a:clrScheme name="Custom 9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ECB81B"/>
      </a:hlink>
      <a:folHlink>
        <a:srgbClr val="91919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14639</TotalTime>
  <Words>527</Words>
  <Application>Microsoft Macintosh PowerPoint</Application>
  <PresentationFormat>On-screen Show (16:9)</PresentationFormat>
  <Paragraphs>57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041415 Powerpoint A</vt:lpstr>
      <vt:lpstr>Homework Two</vt:lpstr>
      <vt:lpstr>Objective</vt:lpstr>
      <vt:lpstr>Getting Started</vt:lpstr>
      <vt:lpstr>Before</vt:lpstr>
      <vt:lpstr>After</vt:lpstr>
      <vt:lpstr>You must leave the HTML alone</vt:lpstr>
      <vt:lpstr>body</vt:lpstr>
      <vt:lpstr>header</vt:lpstr>
      <vt:lpstr>h1 </vt:lpstr>
      <vt:lpstr>The navigation links</vt:lpstr>
      <vt:lpstr>active class</vt:lpstr>
      <vt:lpstr>left and right class</vt:lpstr>
      <vt:lpstr>Images</vt:lpstr>
      <vt:lpstr>Peer grading</vt:lpstr>
      <vt:lpstr>Acknowledgements/Contributions</vt:lpstr>
    </vt:vector>
  </TitlesOfParts>
  <Company>University of Michigan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Hyperlinks</dc:title>
  <dc:creator>School of Michigan</dc:creator>
  <cp:lastModifiedBy>Office of Digital Education And Innovation</cp:lastModifiedBy>
  <cp:revision>50</cp:revision>
  <dcterms:created xsi:type="dcterms:W3CDTF">2015-06-26T12:02:47Z</dcterms:created>
  <dcterms:modified xsi:type="dcterms:W3CDTF">2015-10-14T15:31:44Z</dcterms:modified>
</cp:coreProperties>
</file>