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87" r:id="rId2"/>
    <p:sldId id="288" r:id="rId3"/>
    <p:sldId id="292" r:id="rId4"/>
    <p:sldId id="293" r:id="rId5"/>
    <p:sldId id="270" r:id="rId6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620"/>
    <p:restoredTop sz="94660"/>
  </p:normalViewPr>
  <p:slideViewPr>
    <p:cSldViewPr snapToGrid="0" snapToObjects="1">
      <p:cViewPr varScale="1">
        <p:scale>
          <a:sx n="222" d="100"/>
          <a:sy n="222" d="100"/>
        </p:scale>
        <p:origin x="-96" y="-41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7373" y="1163056"/>
            <a:ext cx="8535737" cy="1537285"/>
          </a:xfrm>
          <a:prstGeom prst="rect">
            <a:avLst/>
          </a:prstGeom>
          <a:effectLst>
            <a:innerShdw blurRad="482600" dist="50800" dir="13500000">
              <a:srgbClr val="000000">
                <a:alpha val="37000"/>
              </a:srgbClr>
            </a:innerShdw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/>
          <a:lstStyle>
            <a:lvl1pPr>
              <a:defRPr sz="40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5269" y="2914650"/>
            <a:ext cx="7533105" cy="1314450"/>
          </a:xfrm>
        </p:spPr>
        <p:txBody>
          <a:bodyPr>
            <a:normAutofit/>
          </a:bodyPr>
          <a:lstStyle>
            <a:lvl1pPr marL="0" indent="0" algn="ctr">
              <a:buNone/>
              <a:defRPr sz="3100" b="1" i="0" baseline="0">
                <a:solidFill>
                  <a:srgbClr val="FDC227"/>
                </a:solidFill>
                <a:effectLst>
                  <a:innerShdw blurRad="63500" dist="50800" dir="13500000">
                    <a:srgbClr val="000000">
                      <a:alpha val="9000"/>
                    </a:srgbClr>
                  </a:innerShdw>
                </a:effectLst>
                <a:latin typeface="Gill Sans SemiBold"/>
                <a:cs typeface="Georgi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5375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5600" y="612986"/>
            <a:ext cx="8432800" cy="701843"/>
          </a:xfrm>
          <a:prstGeom prst="rect">
            <a:avLst/>
          </a:prstGeom>
        </p:spPr>
        <p:txBody>
          <a:bodyPr/>
          <a:lstStyle>
            <a:lvl1pPr>
              <a:defRPr sz="3500" b="1" i="0" cap="none" baseline="0">
                <a:solidFill>
                  <a:srgbClr val="FFCB05"/>
                </a:solidFill>
                <a:effectLst>
                  <a:innerShdw blurRad="63500" dist="50800" dir="13500000">
                    <a:srgbClr val="000000">
                      <a:alpha val="14000"/>
                    </a:srgbClr>
                  </a:innerShdw>
                </a:effectLst>
                <a:latin typeface="Gill Sans SemiBold"/>
                <a:cs typeface="Georgi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5600" y="1530341"/>
            <a:ext cx="8432800" cy="356015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68932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952" y="768685"/>
            <a:ext cx="8662737" cy="1021556"/>
          </a:xfrm>
          <a:prstGeom prst="rect">
            <a:avLst/>
          </a:prstGeom>
        </p:spPr>
        <p:txBody>
          <a:bodyPr anchor="t"/>
          <a:lstStyle>
            <a:lvl1pPr algn="ctr">
              <a:defRPr sz="3500" b="1" i="0" cap="none">
                <a:solidFill>
                  <a:schemeClr val="bg1"/>
                </a:solidFill>
                <a:latin typeface="Gill Sans SemiBold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767263"/>
            <a:ext cx="7772400" cy="537912"/>
          </a:xfrm>
        </p:spPr>
        <p:txBody>
          <a:bodyPr anchor="b">
            <a:normAutofit/>
          </a:bodyPr>
          <a:lstStyle>
            <a:lvl1pPr marL="0" indent="0" algn="ctr">
              <a:buNone/>
              <a:defRPr sz="2400">
                <a:solidFill>
                  <a:srgbClr val="FDC227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253955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97979"/>
            <a:ext cx="8229600" cy="702172"/>
          </a:xfrm>
          <a:prstGeom prst="rect">
            <a:avLst/>
          </a:prstGeom>
        </p:spPr>
        <p:txBody>
          <a:bodyPr/>
          <a:lstStyle>
            <a:lvl1pPr>
              <a:defRPr sz="32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1800" b="1" i="0" cap="none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1800" b="0" i="0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21978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1613"/>
            <a:ext cx="8229600" cy="689722"/>
          </a:xfrm>
          <a:prstGeom prst="rect">
            <a:avLst/>
          </a:prstGeom>
        </p:spPr>
        <p:txBody>
          <a:bodyPr/>
          <a:lstStyle>
            <a:lvl1pPr>
              <a:defRPr sz="3200" b="0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 i="0" cap="none">
                <a:solidFill>
                  <a:srgbClr val="FDC227"/>
                </a:solidFill>
                <a:effectLst/>
                <a:latin typeface="Gill Sans SemiBold"/>
                <a:cs typeface="Lucida Grande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8105"/>
            <a:ext cx="4040188" cy="2963466"/>
          </a:xfrm>
        </p:spPr>
        <p:txBody>
          <a:bodyPr/>
          <a:lstStyle>
            <a:lvl1pPr>
              <a:defRPr sz="1800"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2" y="1151335"/>
            <a:ext cx="4041775" cy="479822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0">
                <a:solidFill>
                  <a:srgbClr val="FDC227"/>
                </a:solidFill>
                <a:effectLst/>
                <a:latin typeface="Gill Sans SemiBold"/>
                <a:cs typeface="Lucida Grande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1" y="1818105"/>
            <a:ext cx="4041775" cy="2963466"/>
          </a:xfrm>
        </p:spPr>
        <p:txBody>
          <a:bodyPr/>
          <a:lstStyle>
            <a:lvl1pPr>
              <a:defRPr sz="1800"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3159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8368"/>
            <a:ext cx="8229600" cy="689722"/>
          </a:xfrm>
          <a:prstGeom prst="rect">
            <a:avLst/>
          </a:prstGeom>
        </p:spPr>
        <p:txBody>
          <a:bodyPr/>
          <a:lstStyle>
            <a:lvl1pPr>
              <a:defRPr sz="30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3692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794353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7" y="500050"/>
            <a:ext cx="3008313" cy="696593"/>
          </a:xfrm>
          <a:prstGeom prst="rect">
            <a:avLst/>
          </a:prstGeom>
        </p:spPr>
        <p:txBody>
          <a:bodyPr anchor="b"/>
          <a:lstStyle>
            <a:lvl1pPr algn="l">
              <a:defRPr sz="1800" b="0" i="0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500051"/>
            <a:ext cx="5111750" cy="4214891"/>
          </a:xfrm>
        </p:spPr>
        <p:txBody>
          <a:bodyPr/>
          <a:lstStyle>
            <a:lvl1pPr>
              <a:defRPr sz="2800" b="0" i="0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2800" b="0" i="1">
                <a:latin typeface="Gill Sans SemiBold"/>
                <a:cs typeface="Lucida Grande"/>
              </a:defRPr>
            </a:lvl2pPr>
            <a:lvl3pPr>
              <a:defRPr sz="2400" b="0" i="1">
                <a:latin typeface="Gill Sans SemiBold"/>
                <a:cs typeface="Lucida Grande"/>
              </a:defRPr>
            </a:lvl3pPr>
            <a:lvl4pPr>
              <a:defRPr sz="2000" b="0" i="1">
                <a:latin typeface="Gill Sans SemiBold"/>
                <a:cs typeface="Lucida Grande"/>
              </a:defRPr>
            </a:lvl4pPr>
            <a:lvl5pPr>
              <a:defRPr sz="2000" b="0" i="1">
                <a:latin typeface="Gill Sans SemiBold"/>
                <a:cs typeface="Lucida Grande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7" y="1196645"/>
            <a:ext cx="3008313" cy="3518297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486302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0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6"/>
            <a:ext cx="5486400" cy="603647"/>
          </a:xfrm>
        </p:spPr>
        <p:txBody>
          <a:bodyPr/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Gill Sans SemiBold"/>
                <a:cs typeface="Lucida Grande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681391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.jpg"/><Relationship Id="rId1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10883"/>
            <a:ext cx="8229600" cy="42476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4" name="Picture 3" descr="introhtml_SC_topbar.png"/>
          <p:cNvPicPr>
            <a:picLocks noChangeAspect="1"/>
          </p:cNvPicPr>
          <p:nvPr userDrawn="1"/>
        </p:nvPicPr>
        <p:blipFill rotWithShape="1">
          <a:blip r:embed="rId1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428"/>
          <a:stretch/>
        </p:blipFill>
        <p:spPr>
          <a:xfrm>
            <a:off x="0" y="0"/>
            <a:ext cx="9144000" cy="38946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/>
          <p:cNvSpPr txBox="1"/>
          <p:nvPr userDrawn="1"/>
        </p:nvSpPr>
        <p:spPr>
          <a:xfrm>
            <a:off x="647093" y="18236"/>
            <a:ext cx="17659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Lucida Grande"/>
                <a:cs typeface="Lucida Grande"/>
              </a:rPr>
              <a:t>Conclusion</a:t>
            </a:r>
            <a:endParaRPr lang="en-US" sz="14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Lucida Grande"/>
              <a:cs typeface="Lucida Grande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7193037" y="-29678"/>
            <a:ext cx="162076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INTRODUCTION</a:t>
            </a:r>
          </a:p>
          <a:p>
            <a:pPr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baseline="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TO CSS 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30236" y="-18144"/>
            <a:ext cx="701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i="0" smtClean="0">
                <a:solidFill>
                  <a:srgbClr val="F8C01B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elvetica Neue Bold Condensed"/>
                <a:cs typeface="Helvetica Neue Bold Condensed"/>
              </a:rPr>
              <a:t>04.07</a:t>
            </a:r>
            <a:endParaRPr lang="en-US" b="0" i="0" dirty="0">
              <a:solidFill>
                <a:srgbClr val="F8C01B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Helvetica Neue Bold Condensed"/>
              <a:cs typeface="Helvetica Neue Bold Condensed"/>
            </a:endParaRPr>
          </a:p>
        </p:txBody>
      </p:sp>
    </p:spTree>
    <p:extLst>
      <p:ext uri="{BB962C8B-B14F-4D97-AF65-F5344CB8AC3E}">
        <p14:creationId xmlns:p14="http://schemas.microsoft.com/office/powerpoint/2010/main" val="698503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3200" b="1" i="0" kern="1200">
          <a:solidFill>
            <a:schemeClr val="bg1"/>
          </a:solidFill>
          <a:latin typeface="Gill Sans SemiBold"/>
          <a:ea typeface="+mn-ea"/>
          <a:cs typeface="Lucida Grande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b="1" i="0" kern="1200">
          <a:solidFill>
            <a:schemeClr val="bg1"/>
          </a:solidFill>
          <a:latin typeface="Gill Sans SemiBold"/>
          <a:ea typeface="+mn-ea"/>
          <a:cs typeface="Lucida Grande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b="0" i="1" kern="1200">
          <a:solidFill>
            <a:schemeClr val="bg1"/>
          </a:solidFill>
          <a:latin typeface="Gill Sans SemiBold"/>
          <a:ea typeface="+mn-ea"/>
          <a:cs typeface="Lucida Grande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500" b="0" i="1" kern="1200">
          <a:solidFill>
            <a:schemeClr val="bg1"/>
          </a:solidFill>
          <a:latin typeface="Gill Sans SemiBold"/>
          <a:ea typeface="+mn-ea"/>
          <a:cs typeface="Lucida Grande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200" b="0" i="1" kern="1200">
          <a:solidFill>
            <a:schemeClr val="bg1"/>
          </a:solidFill>
          <a:latin typeface="Gill Sans SemiBold"/>
          <a:ea typeface="+mn-ea"/>
          <a:cs typeface="Lucida Grande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Closing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70576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Congratulations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You have come a long way from the plain pages we began with!</a:t>
            </a:r>
          </a:p>
        </p:txBody>
      </p:sp>
    </p:spTree>
    <p:extLst>
      <p:ext uri="{BB962C8B-B14F-4D97-AF65-F5344CB8AC3E}">
        <p14:creationId xmlns:p14="http://schemas.microsoft.com/office/powerpoint/2010/main" val="31452463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next?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5600" y="1324703"/>
            <a:ext cx="8432800" cy="3560154"/>
          </a:xfrm>
        </p:spPr>
        <p:txBody>
          <a:bodyPr>
            <a:normAutofit lnSpcReduction="10000"/>
          </a:bodyPr>
          <a:lstStyle/>
          <a:p>
            <a:pPr marL="457200" indent="-457200">
              <a:spcBef>
                <a:spcPts val="1272"/>
              </a:spcBef>
              <a:buFont typeface="Arial"/>
              <a:buChar char="•"/>
            </a:pPr>
            <a:r>
              <a:rPr lang="en-US" sz="2800" dirty="0" smtClean="0"/>
              <a:t>Consider creating your own site</a:t>
            </a:r>
          </a:p>
          <a:p>
            <a:pPr marL="457200" indent="-457200">
              <a:spcBef>
                <a:spcPts val="1272"/>
              </a:spcBef>
              <a:buFont typeface="Arial"/>
              <a:buChar char="•"/>
            </a:pPr>
            <a:r>
              <a:rPr lang="en-US" sz="2800" dirty="0"/>
              <a:t>Continue to practice your skills</a:t>
            </a:r>
          </a:p>
          <a:p>
            <a:pPr marL="1200150" lvl="1" indent="-457200">
              <a:spcBef>
                <a:spcPts val="1272"/>
              </a:spcBef>
              <a:buFont typeface="Arial"/>
              <a:buChar char="•"/>
            </a:pPr>
            <a:r>
              <a:rPr lang="en-US" sz="2400" dirty="0" smtClean="0"/>
              <a:t>You are ready to join a Meet Up, or offer your skills as a TA at workshops.</a:t>
            </a:r>
          </a:p>
          <a:p>
            <a:pPr marL="457200" indent="-457200">
              <a:spcBef>
                <a:spcPts val="1272"/>
              </a:spcBef>
              <a:buFont typeface="Arial"/>
              <a:buChar char="•"/>
            </a:pPr>
            <a:r>
              <a:rPr lang="en-US" sz="2800" dirty="0" smtClean="0"/>
              <a:t>Begin to learn about using JavaScript to add interactive elements to your site</a:t>
            </a:r>
          </a:p>
          <a:p>
            <a:pPr marL="457200" indent="-457200">
              <a:spcBef>
                <a:spcPts val="1272"/>
              </a:spcBef>
              <a:buFont typeface="Arial"/>
              <a:buChar char="•"/>
            </a:pPr>
            <a:r>
              <a:rPr lang="en-US" sz="2800" dirty="0" smtClean="0"/>
              <a:t>Learn more about Responsive Design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2129223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22807"/>
            <a:ext cx="8229600" cy="1071025"/>
          </a:xfrm>
        </p:spPr>
        <p:txBody>
          <a:bodyPr>
            <a:normAutofit/>
          </a:bodyPr>
          <a:lstStyle/>
          <a:p>
            <a:pPr algn="ctr"/>
            <a:r>
              <a:rPr lang="en-US" sz="4400" dirty="0" smtClean="0"/>
              <a:t>Thank you!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3660462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79" y="545306"/>
            <a:ext cx="9144000" cy="701843"/>
          </a:xfrm>
        </p:spPr>
        <p:txBody>
          <a:bodyPr/>
          <a:lstStyle/>
          <a:p>
            <a:r>
              <a:rPr lang="en-US" dirty="0" smtClean="0"/>
              <a:t>Acknowledgements/Contributions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3633"/>
            <a:ext cx="8229600" cy="333935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2000" dirty="0"/>
              <a:t>These slides are Copyright </a:t>
            </a:r>
            <a:r>
              <a:rPr lang="en-US" sz="2000" dirty="0" smtClean="0"/>
              <a:t>2015-  Colleen van Lent as </a:t>
            </a:r>
            <a:r>
              <a:rPr lang="en-US" sz="2000" dirty="0"/>
              <a:t>part of http://</a:t>
            </a:r>
            <a:r>
              <a:rPr lang="en-US" sz="2000" dirty="0" err="1"/>
              <a:t>www.intro-webdesign.com</a:t>
            </a:r>
            <a:r>
              <a:rPr lang="en-US" sz="2000" dirty="0"/>
              <a:t>/ and made available under a Creative Commons </a:t>
            </a:r>
            <a:r>
              <a:rPr lang="en-US" sz="2000" dirty="0" smtClean="0"/>
              <a:t>Attribution-</a:t>
            </a:r>
            <a:r>
              <a:rPr lang="en-US" sz="2000" dirty="0" err="1" smtClean="0"/>
              <a:t>NonCommercial</a:t>
            </a:r>
            <a:r>
              <a:rPr lang="en-US" sz="2000" dirty="0" smtClean="0"/>
              <a:t> </a:t>
            </a:r>
            <a:r>
              <a:rPr lang="en-US" sz="2000" dirty="0"/>
              <a:t>4.0 License.  Please maintain this last slide in all copies of the document to comply with the attribution requirements of the license.  If you make a change, feel free to add your name and organization to the list of contributors on this page as you republish the materials.</a:t>
            </a:r>
          </a:p>
          <a:p>
            <a:pPr>
              <a:defRPr/>
            </a:pPr>
            <a:endParaRPr lang="en-US" sz="2000" dirty="0"/>
          </a:p>
          <a:p>
            <a:pPr>
              <a:defRPr/>
            </a:pPr>
            <a:r>
              <a:rPr lang="en-US" sz="2000" dirty="0"/>
              <a:t>Initial Development: </a:t>
            </a:r>
            <a:r>
              <a:rPr lang="en-US" sz="2000" dirty="0" smtClean="0"/>
              <a:t>Colleen van Lent , </a:t>
            </a:r>
            <a:r>
              <a:rPr lang="en-US" sz="2000" dirty="0"/>
              <a:t>University of Michigan School of Information</a:t>
            </a:r>
          </a:p>
          <a:p>
            <a:pPr>
              <a:defRPr/>
            </a:pPr>
            <a:endParaRPr lang="en-US" sz="2400" dirty="0" smtClean="0">
              <a:solidFill>
                <a:schemeClr val="tx1"/>
              </a:solidFill>
            </a:endParaRPr>
          </a:p>
          <a:p>
            <a:pPr>
              <a:defRPr/>
            </a:pPr>
            <a:endParaRPr lang="en-US" sz="2400" dirty="0">
              <a:solidFill>
                <a:schemeClr val="tx1"/>
              </a:solidFill>
            </a:endParaRPr>
          </a:p>
          <a:p>
            <a:pPr>
              <a:defRPr/>
            </a:pPr>
            <a:endParaRPr lang="en-US" sz="24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endParaRPr lang="en-US" sz="2400" dirty="0"/>
          </a:p>
        </p:txBody>
      </p:sp>
      <p:pic>
        <p:nvPicPr>
          <p:cNvPr id="5" name="Picture 4" descr="by-n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1176" y="4401916"/>
            <a:ext cx="1432662" cy="501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4438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041415 Powerpoint A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678</TotalTime>
  <Words>167</Words>
  <Application>Microsoft Macintosh PowerPoint</Application>
  <PresentationFormat>On-screen Show (16:9)</PresentationFormat>
  <Paragraphs>16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041415 Powerpoint A</vt:lpstr>
      <vt:lpstr>Closing</vt:lpstr>
      <vt:lpstr>Congratulations</vt:lpstr>
      <vt:lpstr>What next?</vt:lpstr>
      <vt:lpstr>PowerPoint Presentation</vt:lpstr>
      <vt:lpstr>Acknowledgements/Contributions</vt:lpstr>
    </vt:vector>
  </TitlesOfParts>
  <Company>University of Michigan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Transforms</dc:title>
  <dc:creator>School of Michigan</dc:creator>
  <cp:lastModifiedBy>Office of Digital Education And Innovation</cp:lastModifiedBy>
  <cp:revision>16</cp:revision>
  <dcterms:created xsi:type="dcterms:W3CDTF">2015-09-14T18:26:39Z</dcterms:created>
  <dcterms:modified xsi:type="dcterms:W3CDTF">2015-10-14T15:33:02Z</dcterms:modified>
</cp:coreProperties>
</file>