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1"/>
  </p:notesMasterIdLst>
  <p:sldIdLst>
    <p:sldId id="266" r:id="rId2"/>
    <p:sldId id="291" r:id="rId3"/>
    <p:sldId id="292" r:id="rId4"/>
    <p:sldId id="294" r:id="rId5"/>
    <p:sldId id="295" r:id="rId6"/>
    <p:sldId id="296" r:id="rId7"/>
    <p:sldId id="298" r:id="rId8"/>
    <p:sldId id="299" r:id="rId9"/>
    <p:sldId id="269" r:id="rId10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83" d="100"/>
          <a:sy n="183" d="100"/>
        </p:scale>
        <p:origin x="-1216" y="-11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notesMaster" Target="notesMasters/notesMaster1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6E7F4C-8A2D-2A48-96BB-6EC17B99831B}" type="datetimeFigureOut">
              <a:rPr lang="en-US" smtClean="0"/>
              <a:t>10/14/15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2E6729-C6DA-F142-9A72-886131A1D5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1620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Why can’t I animate the last bullet correctly?!?!?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2E6729-C6DA-F142-9A72-886131A1D55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54340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</a:t>
            </a:r>
            <a:r>
              <a:rPr lang="en-US" baseline="0" dirty="0" smtClean="0"/>
              <a:t> are those holds?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3E71FE-2C03-5F40-9E7D-451C7D07B755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Don’t select heading levels for their default size—use CSS to style your headings.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3E71FE-2C03-5F40-9E7D-451C7D07B755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7371" y="1163055"/>
            <a:ext cx="8535737" cy="1537285"/>
          </a:xfrm>
          <a:prstGeom prst="rect">
            <a:avLst/>
          </a:prstGeom>
          <a:effectLst>
            <a:innerShdw blurRad="482600" dist="50800" dir="13500000">
              <a:srgbClr val="000000">
                <a:alpha val="37000"/>
              </a:srgbClr>
            </a:innerShdw>
          </a:effectLst>
          <a:scene3d>
            <a:camera prst="orthographicFront"/>
            <a:lightRig rig="threePt" dir="t"/>
          </a:scene3d>
          <a:sp3d>
            <a:bevelT w="139700" prst="cross"/>
          </a:sp3d>
        </p:spPr>
        <p:txBody>
          <a:bodyPr/>
          <a:lstStyle>
            <a:lvl1pPr>
              <a:defRPr sz="4000" b="1" i="0" cap="none">
                <a:solidFill>
                  <a:schemeClr val="bg1"/>
                </a:solidFill>
                <a:latin typeface="Gill Sans SemiBold"/>
                <a:cs typeface="Lucida Grande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35267" y="2914650"/>
            <a:ext cx="7533105" cy="1314450"/>
          </a:xfrm>
        </p:spPr>
        <p:txBody>
          <a:bodyPr>
            <a:normAutofit/>
          </a:bodyPr>
          <a:lstStyle>
            <a:lvl1pPr marL="0" indent="0" algn="ctr">
              <a:buNone/>
              <a:defRPr sz="3100" b="1" i="0" baseline="0">
                <a:solidFill>
                  <a:srgbClr val="FDC227"/>
                </a:solidFill>
                <a:effectLst>
                  <a:innerShdw blurRad="63500" dist="50800" dir="13500000">
                    <a:srgbClr val="000000">
                      <a:alpha val="9000"/>
                    </a:srgbClr>
                  </a:innerShdw>
                </a:effectLst>
                <a:latin typeface="Gill Sans SemiBold"/>
                <a:cs typeface="Georgia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32611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000" y="681791"/>
            <a:ext cx="8432800" cy="701843"/>
          </a:xfrm>
          <a:prstGeom prst="rect">
            <a:avLst/>
          </a:prstGeom>
        </p:spPr>
        <p:txBody>
          <a:bodyPr/>
          <a:lstStyle>
            <a:lvl1pPr>
              <a:defRPr sz="3500" b="1" i="0" cap="none" baseline="0">
                <a:solidFill>
                  <a:srgbClr val="FFCB05"/>
                </a:solidFill>
                <a:effectLst>
                  <a:innerShdw blurRad="63500" dist="50800" dir="13500000">
                    <a:srgbClr val="000000">
                      <a:alpha val="14000"/>
                    </a:srgbClr>
                  </a:innerShdw>
                </a:effectLst>
                <a:latin typeface="Gill Sans SemiBold"/>
                <a:cs typeface="Georgia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91631"/>
            <a:ext cx="8229600" cy="2702991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28392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0950" y="768685"/>
            <a:ext cx="8662737" cy="1021556"/>
          </a:xfrm>
          <a:prstGeom prst="rect">
            <a:avLst/>
          </a:prstGeom>
        </p:spPr>
        <p:txBody>
          <a:bodyPr anchor="t"/>
          <a:lstStyle>
            <a:lvl1pPr algn="ctr">
              <a:defRPr sz="3500" b="1" i="0" cap="none">
                <a:solidFill>
                  <a:schemeClr val="bg1"/>
                </a:solidFill>
                <a:latin typeface="Gill Sans SemiBold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767263"/>
            <a:ext cx="7772400" cy="537912"/>
          </a:xfrm>
        </p:spPr>
        <p:txBody>
          <a:bodyPr anchor="b">
            <a:normAutofit/>
          </a:bodyPr>
          <a:lstStyle>
            <a:lvl1pPr marL="0" indent="0" algn="ctr">
              <a:buNone/>
              <a:defRPr sz="2400">
                <a:solidFill>
                  <a:srgbClr val="FDC227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50789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97979"/>
            <a:ext cx="8229600" cy="702172"/>
          </a:xfrm>
          <a:prstGeom prst="rect">
            <a:avLst/>
          </a:prstGeom>
        </p:spPr>
        <p:txBody>
          <a:bodyPr/>
          <a:lstStyle>
            <a:lvl1pPr>
              <a:defRPr sz="3200" b="1" i="0" cap="none">
                <a:solidFill>
                  <a:schemeClr val="bg1"/>
                </a:solidFill>
                <a:latin typeface="Gill Sans SemiBold"/>
                <a:cs typeface="Lucida Grande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1800" b="1" i="0" cap="none">
                <a:solidFill>
                  <a:srgbClr val="FDC227"/>
                </a:solidFill>
                <a:latin typeface="Gill Sans SemiBold"/>
                <a:cs typeface="Lucida Grande"/>
              </a:defRPr>
            </a:lvl1pPr>
            <a:lvl2pPr>
              <a:defRPr sz="1600" b="0" i="1">
                <a:latin typeface="Gill Sans SemiBold"/>
                <a:cs typeface="Lucida Grande"/>
              </a:defRPr>
            </a:lvl2pPr>
            <a:lvl3pPr>
              <a:defRPr sz="1600" b="0" i="1">
                <a:latin typeface="Gill Sans SemiBold"/>
                <a:cs typeface="Lucida Grande"/>
              </a:defRPr>
            </a:lvl3pPr>
            <a:lvl4pPr>
              <a:defRPr sz="1600" b="0" i="1">
                <a:latin typeface="Gill Sans SemiBold"/>
                <a:cs typeface="Lucida Grande"/>
              </a:defRPr>
            </a:lvl4pPr>
            <a:lvl5pPr>
              <a:defRPr sz="1600" b="0" i="1">
                <a:latin typeface="Gill Sans SemiBold"/>
                <a:cs typeface="Lucida Grande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1800" b="0" i="0">
                <a:solidFill>
                  <a:srgbClr val="FDC227"/>
                </a:solidFill>
                <a:latin typeface="Gill Sans SemiBold"/>
                <a:cs typeface="Lucida Grande"/>
              </a:defRPr>
            </a:lvl1pPr>
            <a:lvl2pPr>
              <a:defRPr sz="1600" b="0" i="1">
                <a:latin typeface="Gill Sans SemiBold"/>
                <a:cs typeface="Lucida Grande"/>
              </a:defRPr>
            </a:lvl2pPr>
            <a:lvl3pPr>
              <a:defRPr sz="1600" b="0" i="1">
                <a:latin typeface="Gill Sans SemiBold"/>
                <a:cs typeface="Lucida Grande"/>
              </a:defRPr>
            </a:lvl3pPr>
            <a:lvl4pPr>
              <a:defRPr sz="1600" b="0" i="1">
                <a:latin typeface="Gill Sans SemiBold"/>
                <a:cs typeface="Lucida Grande"/>
              </a:defRPr>
            </a:lvl4pPr>
            <a:lvl5pPr>
              <a:defRPr sz="1600" b="0" i="1">
                <a:latin typeface="Gill Sans SemiBold"/>
                <a:cs typeface="Lucida Grande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15606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61613"/>
            <a:ext cx="8229600" cy="689722"/>
          </a:xfrm>
          <a:prstGeom prst="rect">
            <a:avLst/>
          </a:prstGeom>
        </p:spPr>
        <p:txBody>
          <a:bodyPr/>
          <a:lstStyle>
            <a:lvl1pPr>
              <a:defRPr sz="3200" b="0" i="0" cap="none">
                <a:solidFill>
                  <a:schemeClr val="bg1"/>
                </a:solidFill>
                <a:latin typeface="Gill Sans SemiBold"/>
                <a:cs typeface="Lucida Grande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 i="0" cap="none">
                <a:solidFill>
                  <a:srgbClr val="FDC227"/>
                </a:solidFill>
                <a:effectLst/>
                <a:latin typeface="Gill Sans SemiBold"/>
                <a:cs typeface="Lucida Grande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818105"/>
            <a:ext cx="4040188" cy="2963466"/>
          </a:xfrm>
        </p:spPr>
        <p:txBody>
          <a:bodyPr/>
          <a:lstStyle>
            <a:lvl1pPr>
              <a:defRPr sz="1800">
                <a:latin typeface="Gill Sans SemiBold"/>
                <a:cs typeface="Lucida Grande"/>
              </a:defRPr>
            </a:lvl1pPr>
            <a:lvl2pPr>
              <a:defRPr sz="1600" b="0" i="1">
                <a:latin typeface="Gill Sans SemiBold"/>
                <a:cs typeface="Lucida Grande"/>
              </a:defRPr>
            </a:lvl2pPr>
            <a:lvl3pPr>
              <a:defRPr sz="1600" b="0" i="1">
                <a:latin typeface="Gill Sans SemiBold"/>
                <a:cs typeface="Lucida Grande"/>
              </a:defRPr>
            </a:lvl3pPr>
            <a:lvl4pPr>
              <a:defRPr sz="1600" b="0" i="1">
                <a:latin typeface="Gill Sans SemiBold"/>
                <a:cs typeface="Lucida Grande"/>
              </a:defRPr>
            </a:lvl4pPr>
            <a:lvl5pPr>
              <a:defRPr sz="1600" b="0" i="1">
                <a:latin typeface="Gill Sans SemiBold"/>
                <a:cs typeface="Lucida Grande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0" y="1151335"/>
            <a:ext cx="4041775" cy="479822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0">
                <a:solidFill>
                  <a:srgbClr val="FDC227"/>
                </a:solidFill>
                <a:effectLst/>
                <a:latin typeface="Gill Sans SemiBold"/>
                <a:cs typeface="Lucida Grande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1818105"/>
            <a:ext cx="4041775" cy="2963466"/>
          </a:xfrm>
        </p:spPr>
        <p:txBody>
          <a:bodyPr/>
          <a:lstStyle>
            <a:lvl1pPr>
              <a:defRPr sz="1800">
                <a:latin typeface="Gill Sans SemiBold"/>
                <a:cs typeface="Lucida Grande"/>
              </a:defRPr>
            </a:lvl1pPr>
            <a:lvl2pPr>
              <a:defRPr sz="1600" b="0" i="1">
                <a:latin typeface="Gill Sans SemiBold"/>
                <a:cs typeface="Lucida Grande"/>
              </a:defRPr>
            </a:lvl2pPr>
            <a:lvl3pPr>
              <a:defRPr sz="1600" b="0" i="1">
                <a:latin typeface="Gill Sans SemiBold"/>
                <a:cs typeface="Lucida Grande"/>
              </a:defRPr>
            </a:lvl3pPr>
            <a:lvl4pPr>
              <a:defRPr sz="1600" b="0" i="1">
                <a:latin typeface="Gill Sans SemiBold"/>
                <a:cs typeface="Lucida Grande"/>
              </a:defRPr>
            </a:lvl4pPr>
            <a:lvl5pPr>
              <a:defRPr sz="1600" b="0" i="1">
                <a:latin typeface="Gill Sans SemiBold"/>
                <a:cs typeface="Lucida Grande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6859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18368"/>
            <a:ext cx="8229600" cy="689722"/>
          </a:xfrm>
          <a:prstGeom prst="rect">
            <a:avLst/>
          </a:prstGeom>
        </p:spPr>
        <p:txBody>
          <a:bodyPr/>
          <a:lstStyle>
            <a:lvl1pPr>
              <a:defRPr sz="3000" b="1" i="0" cap="none">
                <a:solidFill>
                  <a:schemeClr val="bg1"/>
                </a:solidFill>
                <a:latin typeface="Gill Sans SemiBold"/>
                <a:cs typeface="Lucida Grande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06408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815516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5" y="500049"/>
            <a:ext cx="3008313" cy="696593"/>
          </a:xfrm>
          <a:prstGeom prst="rect">
            <a:avLst/>
          </a:prstGeom>
        </p:spPr>
        <p:txBody>
          <a:bodyPr anchor="b"/>
          <a:lstStyle>
            <a:lvl1pPr algn="l">
              <a:defRPr sz="1800" b="0" i="0">
                <a:solidFill>
                  <a:schemeClr val="bg1"/>
                </a:solidFill>
                <a:latin typeface="Gill Sans SemiBold"/>
                <a:cs typeface="Lucida Grande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500050"/>
            <a:ext cx="5111750" cy="4214891"/>
          </a:xfrm>
        </p:spPr>
        <p:txBody>
          <a:bodyPr/>
          <a:lstStyle>
            <a:lvl1pPr>
              <a:defRPr sz="2800" b="0" i="0">
                <a:solidFill>
                  <a:srgbClr val="FDC227"/>
                </a:solidFill>
                <a:latin typeface="Gill Sans SemiBold"/>
                <a:cs typeface="Lucida Grande"/>
              </a:defRPr>
            </a:lvl1pPr>
            <a:lvl2pPr>
              <a:defRPr sz="2800" b="0" i="1">
                <a:latin typeface="Gill Sans SemiBold"/>
                <a:cs typeface="Lucida Grande"/>
              </a:defRPr>
            </a:lvl2pPr>
            <a:lvl3pPr>
              <a:defRPr sz="2400" b="0" i="1">
                <a:latin typeface="Gill Sans SemiBold"/>
                <a:cs typeface="Lucida Grande"/>
              </a:defRPr>
            </a:lvl3pPr>
            <a:lvl4pPr>
              <a:defRPr sz="2000" b="0" i="1">
                <a:latin typeface="Gill Sans SemiBold"/>
                <a:cs typeface="Lucida Grande"/>
              </a:defRPr>
            </a:lvl4pPr>
            <a:lvl5pPr>
              <a:defRPr sz="2000" b="0" i="1">
                <a:latin typeface="Gill Sans SemiBold"/>
                <a:cs typeface="Lucida Grande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5" y="1196644"/>
            <a:ext cx="3008313" cy="3518297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134410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0">
                <a:solidFill>
                  <a:schemeClr val="bg1"/>
                </a:solidFill>
                <a:latin typeface="Gill Sans SemiBold"/>
                <a:cs typeface="Lucida Grande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5"/>
            <a:ext cx="5486400" cy="603647"/>
          </a:xfrm>
        </p:spPr>
        <p:txBody>
          <a:bodyPr/>
          <a:lstStyle>
            <a:lvl1pPr marL="0" indent="0">
              <a:buNone/>
              <a:defRPr sz="1400" b="0" i="0">
                <a:solidFill>
                  <a:schemeClr val="bg1"/>
                </a:solidFill>
                <a:latin typeface="Gill Sans SemiBold"/>
                <a:cs typeface="Lucida Grande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035275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.jpg"/><Relationship Id="rId1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4" name="Picture 3" descr="introhtml_SC_topbar.png"/>
          <p:cNvPicPr>
            <a:picLocks noChangeAspect="1"/>
          </p:cNvPicPr>
          <p:nvPr userDrawn="1"/>
        </p:nvPicPr>
        <p:blipFill rotWithShape="1">
          <a:blip r:embed="rId1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2428"/>
          <a:stretch/>
        </p:blipFill>
        <p:spPr>
          <a:xfrm>
            <a:off x="0" y="0"/>
            <a:ext cx="9144000" cy="389467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5" name="TextBox 4"/>
          <p:cNvSpPr txBox="1"/>
          <p:nvPr userDrawn="1"/>
        </p:nvSpPr>
        <p:spPr>
          <a:xfrm>
            <a:off x="647092" y="18236"/>
            <a:ext cx="28452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Lucida Grande"/>
                <a:cs typeface="Lucida Grande"/>
              </a:rPr>
              <a:t>Accessible Navigation</a:t>
            </a:r>
            <a:endParaRPr lang="en-US" sz="14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Lucida Grande"/>
              <a:cs typeface="Lucida Grande"/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7193037" y="-29678"/>
            <a:ext cx="162076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100" dirty="0" smtClean="0"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INTRODUCTION</a:t>
            </a:r>
          </a:p>
          <a:p>
            <a:pPr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100" baseline="0" dirty="0" smtClean="0"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TO CSS </a:t>
            </a:r>
          </a:p>
        </p:txBody>
      </p:sp>
      <p:sp>
        <p:nvSpPr>
          <p:cNvPr id="7" name="TextBox 6"/>
          <p:cNvSpPr txBox="1"/>
          <p:nvPr userDrawn="1"/>
        </p:nvSpPr>
        <p:spPr>
          <a:xfrm>
            <a:off x="30236" y="-18144"/>
            <a:ext cx="7015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0" i="0" dirty="0" smtClean="0">
                <a:solidFill>
                  <a:srgbClr val="F8C01B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Helvetica Neue Bold Condensed"/>
                <a:cs typeface="Helvetica Neue Bold Condensed"/>
              </a:rPr>
              <a:t>04.03</a:t>
            </a:r>
            <a:endParaRPr lang="en-US" b="0" i="0" dirty="0">
              <a:solidFill>
                <a:srgbClr val="F8C01B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Helvetica Neue Bold Condensed"/>
              <a:cs typeface="Helvetica Neue Bold Condensed"/>
            </a:endParaRPr>
          </a:p>
        </p:txBody>
      </p:sp>
    </p:spTree>
    <p:extLst>
      <p:ext uri="{BB962C8B-B14F-4D97-AF65-F5344CB8AC3E}">
        <p14:creationId xmlns:p14="http://schemas.microsoft.com/office/powerpoint/2010/main" val="2229966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Font typeface="Arial"/>
        <a:buNone/>
        <a:defRPr sz="3200" b="1" i="0" kern="1200">
          <a:solidFill>
            <a:schemeClr val="bg1"/>
          </a:solidFill>
          <a:latin typeface="Gill Sans SemiBold"/>
          <a:ea typeface="+mn-ea"/>
          <a:cs typeface="Lucida Grande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000" b="1" i="0" kern="1200">
          <a:solidFill>
            <a:schemeClr val="bg1"/>
          </a:solidFill>
          <a:latin typeface="Gill Sans SemiBold"/>
          <a:ea typeface="+mn-ea"/>
          <a:cs typeface="Lucida Grande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800" b="0" i="1" kern="1200">
          <a:solidFill>
            <a:schemeClr val="bg1"/>
          </a:solidFill>
          <a:latin typeface="Gill Sans SemiBold"/>
          <a:ea typeface="+mn-ea"/>
          <a:cs typeface="Lucida Grande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500" b="0" i="1" kern="1200">
          <a:solidFill>
            <a:schemeClr val="bg1"/>
          </a:solidFill>
          <a:latin typeface="Gill Sans SemiBold"/>
          <a:ea typeface="+mn-ea"/>
          <a:cs typeface="Lucida Grande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200" b="0" i="1" kern="1200">
          <a:solidFill>
            <a:schemeClr val="bg1"/>
          </a:solidFill>
          <a:latin typeface="Gill Sans SemiBold"/>
          <a:ea typeface="+mn-ea"/>
          <a:cs typeface="Lucida Grande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7371" y="2178226"/>
            <a:ext cx="8535737" cy="1537285"/>
          </a:xfrm>
        </p:spPr>
        <p:txBody>
          <a:bodyPr/>
          <a:lstStyle/>
          <a:p>
            <a:r>
              <a:rPr lang="en-US" dirty="0" smtClean="0"/>
              <a:t>Accessible Navigation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21178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Navigation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383634"/>
            <a:ext cx="8229600" cy="2702991"/>
          </a:xfrm>
        </p:spPr>
        <p:txBody>
          <a:bodyPr>
            <a:noAutofit/>
          </a:bodyPr>
          <a:lstStyle/>
          <a:p>
            <a:pPr marL="457200" indent="-457200">
              <a:buFont typeface="Arial"/>
              <a:buChar char="•"/>
            </a:pPr>
            <a:r>
              <a:rPr lang="en-US" sz="2400" dirty="0" smtClean="0"/>
              <a:t>Navigation is a critical aspect of accessibility</a:t>
            </a:r>
          </a:p>
          <a:p>
            <a:pPr marL="457200" indent="-457200">
              <a:buFont typeface="Arial"/>
              <a:buChar char="•"/>
            </a:pPr>
            <a:r>
              <a:rPr lang="en-US" sz="2400" dirty="0" smtClean="0"/>
              <a:t>Sighted users have tried and true visual cues to orient them on a page</a:t>
            </a:r>
          </a:p>
          <a:p>
            <a:pPr lvl="1"/>
            <a:r>
              <a:rPr lang="en-US" sz="1800" dirty="0" smtClean="0"/>
              <a:t>Banner</a:t>
            </a:r>
          </a:p>
          <a:p>
            <a:pPr lvl="1"/>
            <a:r>
              <a:rPr lang="en-US" sz="1800" dirty="0" smtClean="0"/>
              <a:t>Search box</a:t>
            </a:r>
          </a:p>
          <a:p>
            <a:pPr lvl="1"/>
            <a:r>
              <a:rPr lang="en-US" sz="1800" dirty="0" smtClean="0"/>
              <a:t>Main navigation box </a:t>
            </a:r>
          </a:p>
          <a:p>
            <a:pPr lvl="1"/>
            <a:r>
              <a:rPr lang="en-US" sz="1800" dirty="0" smtClean="0"/>
              <a:t>Content well</a:t>
            </a:r>
          </a:p>
          <a:p>
            <a:pPr marL="571500" indent="-571500">
              <a:buFont typeface="Arial"/>
              <a:buChar char="•"/>
            </a:pPr>
            <a:r>
              <a:rPr lang="en-US" sz="2400" dirty="0" smtClean="0"/>
              <a:t>Blind and low-vision users rely on proper coding of page for orientation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4135827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if you can’t see?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547991"/>
            <a:ext cx="8229600" cy="3210988"/>
          </a:xfrm>
        </p:spPr>
        <p:txBody>
          <a:bodyPr>
            <a:noAutofit/>
          </a:bodyPr>
          <a:lstStyle/>
          <a:p>
            <a:pPr marL="457200" indent="-457200">
              <a:buFont typeface="Arial"/>
              <a:buChar char="•"/>
            </a:pPr>
            <a:r>
              <a:rPr lang="en-US" sz="2400" dirty="0" smtClean="0"/>
              <a:t>Title of page lets you know what page you’re on when page loads</a:t>
            </a:r>
          </a:p>
          <a:p>
            <a:pPr marL="457200" indent="-457200">
              <a:buFont typeface="Arial"/>
              <a:buChar char="•"/>
            </a:pPr>
            <a:r>
              <a:rPr lang="en-US" sz="2400" dirty="0" smtClean="0"/>
              <a:t>Proper heading placement and hierarchy conveys organization of page and allows SR users to skip navigation</a:t>
            </a:r>
          </a:p>
          <a:p>
            <a:pPr marL="457200" indent="-457200">
              <a:buFont typeface="Arial"/>
              <a:buChar char="•"/>
            </a:pPr>
            <a:r>
              <a:rPr lang="en-US" sz="2400" dirty="0" smtClean="0"/>
              <a:t>Link descriptions convey content of page and organization of site</a:t>
            </a:r>
          </a:p>
        </p:txBody>
      </p:sp>
    </p:spTree>
    <p:extLst>
      <p:ext uri="{BB962C8B-B14F-4D97-AF65-F5344CB8AC3E}">
        <p14:creationId xmlns:p14="http://schemas.microsoft.com/office/powerpoint/2010/main" val="18552144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Proper &lt;h1&gt; heading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0467" y="1514970"/>
            <a:ext cx="8076333" cy="3283450"/>
          </a:xfrm>
        </p:spPr>
        <p:txBody>
          <a:bodyPr>
            <a:noAutofit/>
          </a:bodyPr>
          <a:lstStyle/>
          <a:p>
            <a:pPr marL="457200" indent="-457200">
              <a:buFont typeface="Arial"/>
              <a:buChar char="•"/>
            </a:pPr>
            <a:r>
              <a:rPr lang="en-US" sz="2400" dirty="0" smtClean="0"/>
              <a:t>Screen readers can find and list headings</a:t>
            </a:r>
          </a:p>
          <a:p>
            <a:pPr marL="457200" indent="-457200">
              <a:buFont typeface="Arial"/>
              <a:buChar char="•"/>
            </a:pPr>
            <a:r>
              <a:rPr lang="en-US" sz="2400" dirty="0" smtClean="0"/>
              <a:t>&lt;h1&gt; heading uniquely identifies the page in the website</a:t>
            </a:r>
          </a:p>
          <a:p>
            <a:pPr marL="457200" indent="-457200">
              <a:buFont typeface="Arial"/>
              <a:buChar char="•"/>
            </a:pPr>
            <a:r>
              <a:rPr lang="en-US" sz="2400" dirty="0" smtClean="0"/>
              <a:t>Should be placed directly in front of the main content of the page</a:t>
            </a:r>
          </a:p>
          <a:p>
            <a:pPr marL="457200" indent="-457200">
              <a:buFont typeface="Arial"/>
              <a:buChar char="•"/>
            </a:pPr>
            <a:r>
              <a:rPr lang="en-US" sz="2400" dirty="0" smtClean="0"/>
              <a:t>The &lt;h1&gt; header should also match at least a subset of the the page &lt;title&gt;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1614589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Proper heading hierarchy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86876"/>
            <a:ext cx="8229600" cy="2702991"/>
          </a:xfrm>
        </p:spPr>
        <p:txBody>
          <a:bodyPr>
            <a:normAutofit lnSpcReduction="10000"/>
          </a:bodyPr>
          <a:lstStyle/>
          <a:p>
            <a:pPr marL="457200" indent="-457200">
              <a:buFont typeface="Arial"/>
              <a:buChar char="•"/>
            </a:pPr>
            <a:r>
              <a:rPr lang="en-US" dirty="0" smtClean="0"/>
              <a:t>Headings need to be properly nested to convey organization of the page</a:t>
            </a:r>
          </a:p>
          <a:p>
            <a:endParaRPr lang="en-US" dirty="0" smtClean="0"/>
          </a:p>
          <a:p>
            <a:pPr marL="457200" indent="-457200">
              <a:buFont typeface="Arial"/>
              <a:buChar char="•"/>
            </a:pPr>
            <a:r>
              <a:rPr lang="en-US" dirty="0" smtClean="0"/>
              <a:t>&lt;h2&gt; tags follow the &lt;h1&gt; tag, the &lt;h3&gt; tags follow the &lt;h2&gt; tags, etc.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2160" y="1500975"/>
            <a:ext cx="5282634" cy="32832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47949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Off-page headings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83634"/>
            <a:ext cx="8125734" cy="3664212"/>
          </a:xfrm>
        </p:spPr>
        <p:txBody>
          <a:bodyPr>
            <a:normAutofit/>
          </a:bodyPr>
          <a:lstStyle/>
          <a:p>
            <a:pPr marL="457200" indent="-457200">
              <a:buFont typeface="Arial"/>
              <a:buChar char="•"/>
            </a:pPr>
            <a:r>
              <a:rPr lang="en-US" sz="2800" dirty="0" smtClean="0"/>
              <a:t>Useful when you want to give SR users a navigational aid without cluttering presentation</a:t>
            </a:r>
          </a:p>
          <a:p>
            <a:pPr marL="457200" indent="-457200">
              <a:buFont typeface="Arial"/>
              <a:buChar char="•"/>
            </a:pPr>
            <a:r>
              <a:rPr lang="en-US" sz="2800" dirty="0" smtClean="0"/>
              <a:t>Use CSS to position headings off-page</a:t>
            </a:r>
          </a:p>
          <a:p>
            <a:pPr marL="457200" indent="-457200">
              <a:buFont typeface="Arial"/>
              <a:buChar char="•"/>
            </a:pPr>
            <a:endParaRPr lang="en-US" sz="2800" dirty="0" smtClean="0"/>
          </a:p>
          <a:p>
            <a:pPr marL="457200" indent="-457200">
              <a:buFont typeface="Arial"/>
              <a:buChar char="•"/>
            </a:pPr>
            <a:endParaRPr lang="en-US" sz="2800" dirty="0"/>
          </a:p>
          <a:p>
            <a:pPr marL="457200" indent="-457200">
              <a:buFont typeface="Arial"/>
              <a:buChar char="•"/>
            </a:pPr>
            <a:endParaRPr lang="en-US" sz="2800" dirty="0" smtClean="0"/>
          </a:p>
          <a:p>
            <a:pPr marL="457200" indent="-457200">
              <a:buFont typeface="Arial"/>
              <a:buChar char="•"/>
            </a:pPr>
            <a:r>
              <a:rPr lang="en-US" sz="2800" dirty="0" smtClean="0"/>
              <a:t>Don’t use {display: none} or {visibility: hi</a:t>
            </a:r>
            <a:r>
              <a:rPr lang="en-US" dirty="0" smtClean="0"/>
              <a:t>dden}</a:t>
            </a:r>
          </a:p>
          <a:p>
            <a:pPr marL="457200" indent="-457200">
              <a:buFont typeface="Arial"/>
              <a:buChar char="•"/>
            </a:pPr>
            <a:endParaRPr lang="en-US" dirty="0" smtClean="0"/>
          </a:p>
        </p:txBody>
      </p:sp>
      <p:pic>
        <p:nvPicPr>
          <p:cNvPr id="7" name="Picture 6" descr="Screen Shot 2015-07-27 at 12.08.35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7416" y="2960919"/>
            <a:ext cx="3410510" cy="1391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69901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Meaningful link text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10977"/>
            <a:ext cx="8229600" cy="3228703"/>
          </a:xfrm>
        </p:spPr>
        <p:txBody>
          <a:bodyPr>
            <a:normAutofit fontScale="85000" lnSpcReduction="10000"/>
          </a:bodyPr>
          <a:lstStyle/>
          <a:p>
            <a:pPr marL="457200" indent="-457200">
              <a:buFont typeface="Arial"/>
              <a:buChar char="•"/>
            </a:pPr>
            <a:r>
              <a:rPr lang="en-US" dirty="0" smtClean="0"/>
              <a:t>Screen readers can find and list links</a:t>
            </a:r>
          </a:p>
          <a:p>
            <a:pPr marL="457200" indent="-457200">
              <a:buFont typeface="Arial"/>
              <a:buChar char="•"/>
            </a:pPr>
            <a:r>
              <a:rPr lang="en-US" dirty="0" smtClean="0"/>
              <a:t>Descriptions for the links must be meaningful out of context, via tabbing or presented in a list</a:t>
            </a:r>
          </a:p>
          <a:p>
            <a:pPr marL="457200" indent="-457200">
              <a:buFont typeface="Arial"/>
              <a:buChar char="•"/>
            </a:pPr>
            <a:r>
              <a:rPr lang="en-US" dirty="0" smtClean="0"/>
              <a:t>Don’t use “here”, “click here”, “read this”, and “more” </a:t>
            </a:r>
          </a:p>
          <a:p>
            <a:pPr marL="457200" indent="-457200">
              <a:buFont typeface="Arial"/>
              <a:buChar char="•"/>
            </a:pPr>
            <a:r>
              <a:rPr lang="en-US" dirty="0" smtClean="0"/>
              <a:t>Don’t use URL as a link description—will sound like gibberish, unless very short and intuitive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23950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92807"/>
            <a:ext cx="8229600" cy="2702991"/>
          </a:xfrm>
        </p:spPr>
        <p:txBody>
          <a:bodyPr>
            <a:normAutofit fontScale="85000" lnSpcReduction="10000"/>
          </a:bodyPr>
          <a:lstStyle/>
          <a:p>
            <a:pPr marL="457200" indent="-457200">
              <a:spcBef>
                <a:spcPts val="1920"/>
              </a:spcBef>
              <a:buFont typeface="Arial"/>
              <a:buChar char="•"/>
            </a:pPr>
            <a:r>
              <a:rPr lang="en-US" dirty="0" smtClean="0"/>
              <a:t>How easy is it to navigate your page?</a:t>
            </a:r>
          </a:p>
          <a:p>
            <a:pPr marL="457200" indent="-457200">
              <a:spcBef>
                <a:spcPts val="1920"/>
              </a:spcBef>
              <a:buFont typeface="Arial"/>
              <a:buChar char="•"/>
            </a:pPr>
            <a:r>
              <a:rPr lang="en-US" dirty="0" smtClean="0"/>
              <a:t>What would happen if the colors weren’t there?</a:t>
            </a:r>
          </a:p>
          <a:p>
            <a:pPr marL="457200" indent="-457200">
              <a:spcBef>
                <a:spcPts val="1920"/>
              </a:spcBef>
              <a:buFont typeface="Arial"/>
              <a:buChar char="•"/>
            </a:pPr>
            <a:r>
              <a:rPr lang="en-US" dirty="0" smtClean="0"/>
              <a:t>What would happen if you couldn’t use a mouse?</a:t>
            </a:r>
          </a:p>
          <a:p>
            <a:pPr marL="457200" indent="-457200">
              <a:spcBef>
                <a:spcPts val="1920"/>
              </a:spcBef>
              <a:buFont typeface="Arial"/>
              <a:buChar char="•"/>
            </a:pPr>
            <a:r>
              <a:rPr lang="en-US" dirty="0" smtClean="0"/>
              <a:t>Plan for everyone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25399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479" y="545304"/>
            <a:ext cx="9144000" cy="701843"/>
          </a:xfrm>
        </p:spPr>
        <p:txBody>
          <a:bodyPr/>
          <a:lstStyle/>
          <a:p>
            <a:r>
              <a:rPr lang="en-US" dirty="0" smtClean="0"/>
              <a:t>Acknowledgements/Contributions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83633"/>
            <a:ext cx="8229600" cy="3339358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sz="2000" dirty="0"/>
              <a:t>These slides are Copyright </a:t>
            </a:r>
            <a:r>
              <a:rPr lang="en-US" sz="2000" dirty="0" smtClean="0"/>
              <a:t>2015-  Colleen van Lent as </a:t>
            </a:r>
            <a:r>
              <a:rPr lang="en-US" sz="2000" dirty="0"/>
              <a:t>part of http://</a:t>
            </a:r>
            <a:r>
              <a:rPr lang="en-US" sz="2000" dirty="0" err="1"/>
              <a:t>www.intro-webdesign.com</a:t>
            </a:r>
            <a:r>
              <a:rPr lang="en-US" sz="2000" dirty="0"/>
              <a:t>/ and made available under </a:t>
            </a:r>
            <a:r>
              <a:rPr lang="en-US" sz="2000" dirty="0" smtClean="0"/>
              <a:t>a Creative Commons Attribution Non-Commercial 4.0 License.  </a:t>
            </a:r>
            <a:r>
              <a:rPr lang="en-US" sz="2000" dirty="0"/>
              <a:t>Please maintain this last slide in all copies of the document to comply with the attribution requirements of the license.  If you make a change, feel free to add your name and organization to the list of contributors on this page as you republish the materials.</a:t>
            </a:r>
          </a:p>
          <a:p>
            <a:pPr>
              <a:defRPr/>
            </a:pPr>
            <a:endParaRPr lang="en-US" sz="2000" dirty="0"/>
          </a:p>
          <a:p>
            <a:pPr>
              <a:defRPr/>
            </a:pPr>
            <a:r>
              <a:rPr lang="en-US" sz="2000" dirty="0"/>
              <a:t>Initial Development: </a:t>
            </a:r>
            <a:r>
              <a:rPr lang="en-US" sz="2000" dirty="0" smtClean="0"/>
              <a:t>Colleen van Lent , </a:t>
            </a:r>
            <a:r>
              <a:rPr lang="en-US" sz="2000" dirty="0"/>
              <a:t>University of Michigan School of Information</a:t>
            </a:r>
          </a:p>
          <a:p>
            <a:pPr>
              <a:defRPr/>
            </a:pPr>
            <a:endParaRPr lang="en-US" sz="2400" dirty="0" smtClean="0">
              <a:solidFill>
                <a:schemeClr val="tx1"/>
              </a:solidFill>
            </a:endParaRPr>
          </a:p>
          <a:p>
            <a:pPr>
              <a:defRPr/>
            </a:pPr>
            <a:endParaRPr lang="en-US" sz="2400" dirty="0">
              <a:solidFill>
                <a:schemeClr val="tx1"/>
              </a:solidFill>
            </a:endParaRPr>
          </a:p>
          <a:p>
            <a:pPr>
              <a:defRPr/>
            </a:pPr>
            <a:endParaRPr lang="en-US" sz="2400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endParaRPr lang="en-US" sz="2400" dirty="0"/>
          </a:p>
        </p:txBody>
      </p:sp>
      <p:pic>
        <p:nvPicPr>
          <p:cNvPr id="5" name="Picture 4" descr="by-nc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1176" y="4401914"/>
            <a:ext cx="1432662" cy="5012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96381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041415 Powerpoint A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c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14118</TotalTime>
  <Words>459</Words>
  <Application>Microsoft Macintosh PowerPoint</Application>
  <PresentationFormat>On-screen Show (16:9)</PresentationFormat>
  <Paragraphs>51</Paragraphs>
  <Slides>9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041415 Powerpoint A</vt:lpstr>
      <vt:lpstr>Accessible Navigation</vt:lpstr>
      <vt:lpstr>Navigation</vt:lpstr>
      <vt:lpstr>What if you can’t see?</vt:lpstr>
      <vt:lpstr>Proper &lt;h1&gt; heading</vt:lpstr>
      <vt:lpstr>Proper heading hierarchy</vt:lpstr>
      <vt:lpstr>Off-page headings</vt:lpstr>
      <vt:lpstr>Meaningful link text</vt:lpstr>
      <vt:lpstr>Review</vt:lpstr>
      <vt:lpstr>Acknowledgements/Contributions</vt:lpstr>
    </vt:vector>
  </TitlesOfParts>
  <Manager/>
  <Company>University of Michigan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Hyperlinks</dc:title>
  <dc:subject/>
  <dc:creator>School of Michigan</dc:creator>
  <cp:keywords/>
  <dc:description/>
  <cp:lastModifiedBy>Office of Digital Education And Innovation</cp:lastModifiedBy>
  <cp:revision>47</cp:revision>
  <dcterms:created xsi:type="dcterms:W3CDTF">2015-06-26T12:02:47Z</dcterms:created>
  <dcterms:modified xsi:type="dcterms:W3CDTF">2015-10-14T14:53:30Z</dcterms:modified>
  <cp:category/>
</cp:coreProperties>
</file>