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2" d="100"/>
          <a:sy n="202" d="100"/>
        </p:scale>
        <p:origin x="-120" y="-1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3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9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29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838" y="59346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838" y="1510816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0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666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10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06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71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0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500050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683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056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3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2836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CSS3:</a:t>
            </a:r>
            <a:r>
              <a:rPr lang="en-US" sz="1400" baseline="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Cascading Style Sheets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01.02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40852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sszengarden.com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CSS3</a:t>
            </a:r>
            <a:br>
              <a:rPr lang="en-US" dirty="0" smtClean="0"/>
            </a:br>
            <a:r>
              <a:rPr lang="en-US" dirty="0" smtClean="0"/>
              <a:t>Cascading Style Sheets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Adding Style to your Pages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849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precedence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172268"/>
            <a:ext cx="8432800" cy="3884208"/>
          </a:xfrm>
        </p:spPr>
        <p:txBody>
          <a:bodyPr>
            <a:noAutofit/>
          </a:bodyPr>
          <a:lstStyle/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sz="2400" dirty="0" smtClean="0"/>
              <a:t>What if one selector is defined in two external files?</a:t>
            </a:r>
          </a:p>
          <a:p>
            <a:pPr marL="1200150" lvl="1" indent="-457200">
              <a:lnSpc>
                <a:spcPct val="120000"/>
              </a:lnSpc>
              <a:buFont typeface="Arial"/>
              <a:buChar char="•"/>
            </a:pPr>
            <a:r>
              <a:rPr lang="en-US" sz="2400" dirty="0" smtClean="0"/>
              <a:t>The rules from the most recent file have precedence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sz="2400" dirty="0" smtClean="0"/>
              <a:t>What if one selector has more than one rule in the same file?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endParaRPr lang="en-US" sz="2400" dirty="0"/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 marL="1200150" lvl="1" indent="-457200">
              <a:lnSpc>
                <a:spcPct val="120000"/>
              </a:lnSpc>
              <a:buFont typeface="Arial"/>
              <a:buChar char="•"/>
            </a:pPr>
            <a:r>
              <a:rPr lang="en-US" sz="2400" dirty="0" smtClean="0"/>
              <a:t>The most recent rule has precedence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446" y="2705783"/>
            <a:ext cx="5216692" cy="158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277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!important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838" y="1364282"/>
            <a:ext cx="8432800" cy="3560154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It is possible to override later rules, use </a:t>
            </a:r>
          </a:p>
          <a:p>
            <a:r>
              <a:rPr lang="en-US"/>
              <a:t>	</a:t>
            </a:r>
            <a:r>
              <a:rPr lang="en-US" smtClean="0"/>
              <a:t>					!</a:t>
            </a:r>
            <a:r>
              <a:rPr lang="en-US" dirty="0" smtClean="0"/>
              <a:t>important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 descr="Screen Shot 2015-09-12 at 4.40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702" y="2600116"/>
            <a:ext cx="7038126" cy="232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40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25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838" y="1306110"/>
            <a:ext cx="8432800" cy="3560154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Why do we want/need to separate content from formatting?</a:t>
            </a:r>
            <a:endParaRPr lang="en-US" dirty="0"/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How does this also tie in to external/internal style sheets?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Understand that this is very powerful.  </a:t>
            </a:r>
            <a:r>
              <a:rPr lang="en-US" dirty="0"/>
              <a:t>See 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http://www.csszengarden.com/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088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Attribution Non-Commercial 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58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Browser Default </a:t>
            </a:r>
            <a:r>
              <a:rPr lang="en-US" dirty="0"/>
              <a:t>S</a:t>
            </a:r>
            <a:r>
              <a:rPr lang="en-US" dirty="0" smtClean="0"/>
              <a:t>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The same html file may look different when viewed on different browsers. </a:t>
            </a:r>
          </a:p>
          <a:p>
            <a:pPr marL="1200150" lvl="1" indent="-457200">
              <a:lnSpc>
                <a:spcPct val="120000"/>
              </a:lnSpc>
              <a:buFont typeface="Arial"/>
              <a:buChar char="•"/>
            </a:pPr>
            <a:r>
              <a:rPr lang="en-US" sz="2600" dirty="0" smtClean="0"/>
              <a:t>Some tags are supported, some aren’t</a:t>
            </a:r>
          </a:p>
          <a:p>
            <a:pPr marL="1200150" lvl="1" indent="-457200">
              <a:lnSpc>
                <a:spcPct val="120000"/>
              </a:lnSpc>
              <a:buFont typeface="Arial"/>
              <a:buChar char="•"/>
            </a:pPr>
            <a:r>
              <a:rPr lang="en-US" sz="2600" dirty="0" smtClean="0"/>
              <a:t>Browsers may have different </a:t>
            </a:r>
            <a:r>
              <a:rPr lang="en-US" sz="2600" b="0" i="1" dirty="0" smtClean="0">
                <a:solidFill>
                  <a:srgbClr val="FF6600"/>
                </a:solidFill>
              </a:rPr>
              <a:t>default styles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In general, default looks are plain.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819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838" y="1333807"/>
            <a:ext cx="8432800" cy="3560154"/>
          </a:xfrm>
        </p:spPr>
        <p:txBody>
          <a:bodyPr>
            <a:normAutofit fontScale="92500" lnSpcReduction="10000"/>
          </a:bodyPr>
          <a:lstStyle/>
          <a:p>
            <a:pPr marL="457200" lvl="1" indent="-457200">
              <a:lnSpc>
                <a:spcPct val="120000"/>
              </a:lnSpc>
              <a:buFont typeface="Arial"/>
              <a:buChar char="•"/>
            </a:pPr>
            <a:r>
              <a:rPr lang="en-US" sz="3200" dirty="0" smtClean="0"/>
              <a:t>As styling tags were phased out of html, styling was done with </a:t>
            </a:r>
            <a:r>
              <a:rPr lang="en-US" sz="3200" b="0" dirty="0" smtClean="0"/>
              <a:t>style attribute </a:t>
            </a:r>
          </a:p>
          <a:p>
            <a:pPr marL="457200" lvl="1" indent="-457200">
              <a:lnSpc>
                <a:spcPct val="120000"/>
              </a:lnSpc>
              <a:buFont typeface="Arial"/>
              <a:buChar char="•"/>
            </a:pPr>
            <a:endParaRPr lang="en-US" sz="3200" b="0" dirty="0">
              <a:solidFill>
                <a:srgbClr val="FF6600"/>
              </a:solidFill>
            </a:endParaRPr>
          </a:p>
          <a:p>
            <a:pPr marL="457200" lvl="1" indent="-457200">
              <a:lnSpc>
                <a:spcPct val="120000"/>
              </a:lnSpc>
              <a:buFont typeface="Arial"/>
              <a:buChar char="•"/>
            </a:pPr>
            <a:endParaRPr lang="en-US" sz="3200" b="0" dirty="0" smtClean="0">
              <a:solidFill>
                <a:srgbClr val="FF6600"/>
              </a:solidFill>
            </a:endParaRPr>
          </a:p>
          <a:p>
            <a:pPr marL="457200" lvl="1" indent="-457200">
              <a:lnSpc>
                <a:spcPct val="120000"/>
              </a:lnSpc>
              <a:buFont typeface="Arial"/>
              <a:buChar char="•"/>
            </a:pPr>
            <a:endParaRPr lang="en-US" sz="3200" b="0" dirty="0" smtClean="0">
              <a:solidFill>
                <a:srgbClr val="FF6600"/>
              </a:solidFill>
            </a:endParaRPr>
          </a:p>
          <a:p>
            <a:pPr marL="457200" lvl="1" indent="-457200">
              <a:lnSpc>
                <a:spcPct val="120000"/>
              </a:lnSpc>
              <a:buFont typeface="Arial"/>
              <a:buChar char="•"/>
            </a:pPr>
            <a:r>
              <a:rPr lang="en-US" sz="3200" dirty="0" smtClean="0"/>
              <a:t>Violated separation of content/style</a:t>
            </a:r>
          </a:p>
        </p:txBody>
      </p:sp>
      <p:pic>
        <p:nvPicPr>
          <p:cNvPr id="4" name="Picture 3" descr="Screen Shot 2015-07-26 at 12.14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4" y="2420214"/>
            <a:ext cx="8544329" cy="649684"/>
          </a:xfrm>
          <a:prstGeom prst="rect">
            <a:avLst/>
          </a:prstGeom>
        </p:spPr>
      </p:pic>
      <p:pic>
        <p:nvPicPr>
          <p:cNvPr id="5" name="Picture 4" descr="Screen Shot 2015-07-26 at 12.20.1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717" y="3231540"/>
            <a:ext cx="4064000" cy="77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04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Cascading Style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7159"/>
            <a:ext cx="8229600" cy="3679247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CSS defined generic rules that can apply to multiple elements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4004" y="2219698"/>
            <a:ext cx="4078941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/>
              </a:rPr>
              <a:t>selector</a:t>
            </a:r>
            <a:r>
              <a:rPr lang="en-US" sz="3200" dirty="0">
                <a:solidFill>
                  <a:prstClr val="black"/>
                </a:solidFill>
                <a:latin typeface="Times New Roman"/>
              </a:rPr>
              <a:t> {</a:t>
            </a:r>
          </a:p>
          <a:p>
            <a:r>
              <a:rPr lang="en-US" sz="3200" dirty="0">
                <a:solidFill>
                  <a:prstClr val="black"/>
                </a:solidFill>
                <a:latin typeface="Times New Roman"/>
              </a:rPr>
              <a:t>		</a:t>
            </a:r>
            <a:r>
              <a:rPr lang="en-US" sz="3200" dirty="0">
                <a:solidFill>
                  <a:srgbClr val="FF6600"/>
                </a:solidFill>
                <a:latin typeface="Times New Roman"/>
              </a:rPr>
              <a:t>property</a:t>
            </a:r>
            <a:r>
              <a:rPr lang="en-US" sz="3200" dirty="0">
                <a:solidFill>
                  <a:prstClr val="black"/>
                </a:solidFill>
                <a:latin typeface="Times New Roman"/>
              </a:rPr>
              <a:t>: </a:t>
            </a:r>
            <a:r>
              <a:rPr lang="en-US" sz="3200" dirty="0">
                <a:solidFill>
                  <a:srgbClr val="008000"/>
                </a:solidFill>
                <a:latin typeface="Times New Roman"/>
              </a:rPr>
              <a:t>value</a:t>
            </a:r>
            <a:r>
              <a:rPr lang="en-US" sz="3200" dirty="0">
                <a:solidFill>
                  <a:prstClr val="black"/>
                </a:solidFill>
                <a:latin typeface="Times New Roman"/>
              </a:rPr>
              <a:t>;</a:t>
            </a:r>
          </a:p>
          <a:p>
            <a:r>
              <a:rPr lang="en-US" sz="3200" dirty="0">
                <a:solidFill>
                  <a:prstClr val="black"/>
                </a:solidFill>
                <a:latin typeface="Times New Roman"/>
              </a:rPr>
              <a:t>}</a:t>
            </a:r>
          </a:p>
        </p:txBody>
      </p:sp>
      <p:pic>
        <p:nvPicPr>
          <p:cNvPr id="5" name="Picture 4" descr="Screen Shot 2015-07-26 at 12.26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693" y="2219698"/>
            <a:ext cx="4250109" cy="1610828"/>
          </a:xfrm>
          <a:prstGeom prst="rect">
            <a:avLst/>
          </a:prstGeom>
        </p:spPr>
      </p:pic>
      <p:pic>
        <p:nvPicPr>
          <p:cNvPr id="6" name="Picture 5" descr="Screen Shot 2015-07-26 at 12.20.1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941" y="4006239"/>
            <a:ext cx="4064000" cy="77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849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0031"/>
            <a:ext cx="8229600" cy="2985285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Brackets and semicolons are very important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This is where a good editor can make a BIG difference</a:t>
            </a:r>
          </a:p>
          <a:p>
            <a:pPr>
              <a:lnSpc>
                <a:spcPct val="120000"/>
              </a:lnSpc>
            </a:pPr>
            <a:endParaRPr lang="en-US" dirty="0" smtClean="0"/>
          </a:p>
        </p:txBody>
      </p:sp>
      <p:pic>
        <p:nvPicPr>
          <p:cNvPr id="4" name="Picture 3" descr="Screen Shot 2015-07-26 at 12.29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424" y="4101265"/>
            <a:ext cx="7186937" cy="66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59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Properties</a:t>
            </a:r>
            <a:endParaRPr lang="en-US" dirty="0"/>
          </a:p>
        </p:txBody>
      </p:sp>
      <p:pic>
        <p:nvPicPr>
          <p:cNvPr id="5" name="Content Placeholder 4" descr="Screen Shot 2015-07-26 at 12.37.2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54" b="-3854"/>
          <a:stretch>
            <a:fillRect/>
          </a:stretch>
        </p:blipFill>
        <p:spPr>
          <a:xfrm>
            <a:off x="254000" y="1383635"/>
            <a:ext cx="8229600" cy="2702991"/>
          </a:xfrm>
        </p:spPr>
      </p:pic>
      <p:pic>
        <p:nvPicPr>
          <p:cNvPr id="6" name="Picture 5" descr="Screen Shot 2015-07-26 at 12.38.1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006" y="4086627"/>
            <a:ext cx="61087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400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Style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281" y="1249777"/>
            <a:ext cx="4348530" cy="3560154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Styling is defined within </a:t>
            </a:r>
            <a:r>
              <a:rPr lang="en-US" dirty="0" smtClean="0">
                <a:solidFill>
                  <a:srgbClr val="FF3A70"/>
                </a:solidFill>
              </a:rPr>
              <a:t>&lt;head&gt;</a:t>
            </a:r>
          </a:p>
          <a:p>
            <a:pPr marL="457200" indent="-457200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Rules are defined within </a:t>
            </a:r>
            <a:r>
              <a:rPr lang="en-US" dirty="0" smtClean="0">
                <a:solidFill>
                  <a:srgbClr val="FF3A70"/>
                </a:solidFill>
              </a:rPr>
              <a:t>&lt;style&gt;</a:t>
            </a:r>
          </a:p>
          <a:p>
            <a:pPr marL="457200" indent="-457200">
              <a:lnSpc>
                <a:spcPct val="130000"/>
              </a:lnSpc>
              <a:buFont typeface="Arial"/>
              <a:buChar char="•"/>
            </a:pPr>
            <a:r>
              <a:rPr lang="en-US" dirty="0"/>
              <a:t>Styles are applied to all </a:t>
            </a:r>
            <a:r>
              <a:rPr lang="en-US" dirty="0" smtClean="0"/>
              <a:t>elements in that file</a:t>
            </a:r>
            <a:endParaRPr lang="en-US" dirty="0"/>
          </a:p>
          <a:p>
            <a:pPr marL="457200" indent="-457200" algn="ctr">
              <a:lnSpc>
                <a:spcPct val="130000"/>
              </a:lnSpc>
              <a:buFont typeface="Arial"/>
              <a:buChar char="•"/>
            </a:pPr>
            <a:endParaRPr lang="en-US" dirty="0" smtClean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811" y="1437045"/>
            <a:ext cx="4176485" cy="2503006"/>
          </a:xfrm>
          <a:prstGeom prst="rect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810" y="1437044"/>
            <a:ext cx="4216047" cy="241617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810030" y="4167987"/>
            <a:ext cx="4062825" cy="8683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5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>
              <a:buFont typeface="Arial"/>
              <a:buChar char="•"/>
            </a:pPr>
            <a:r>
              <a:rPr lang="en-US" dirty="0" smtClean="0">
                <a:solidFill>
                  <a:prstClr val="white"/>
                </a:solidFill>
              </a:rPr>
              <a:t>Don</a:t>
            </a:r>
            <a:r>
              <a:rPr lang="fr-FR" dirty="0" smtClean="0">
                <a:solidFill>
                  <a:prstClr val="white"/>
                </a:solidFill>
              </a:rPr>
              <a:t>’</a:t>
            </a:r>
            <a:r>
              <a:rPr lang="en-US" dirty="0" smtClean="0">
                <a:solidFill>
                  <a:prstClr val="white"/>
                </a:solidFill>
              </a:rPr>
              <a:t>t forget to close the style tag!!</a:t>
            </a:r>
          </a:p>
        </p:txBody>
      </p:sp>
    </p:spTree>
    <p:extLst>
      <p:ext uri="{BB962C8B-B14F-4D97-AF65-F5344CB8AC3E}">
        <p14:creationId xmlns:p14="http://schemas.microsoft.com/office/powerpoint/2010/main" val="57649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Style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3955"/>
            <a:ext cx="8229600" cy="3676870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lnSpc>
                <a:spcPct val="140000"/>
              </a:lnSpc>
              <a:buFont typeface="Arial"/>
              <a:buChar char="•"/>
            </a:pPr>
            <a:r>
              <a:rPr lang="en-US" dirty="0" smtClean="0"/>
              <a:t>You can put rules in an external file (don</a:t>
            </a:r>
            <a:r>
              <a:rPr lang="fr-FR" dirty="0" smtClean="0"/>
              <a:t>’</a:t>
            </a:r>
            <a:r>
              <a:rPr lang="en-US" dirty="0" smtClean="0"/>
              <a:t>t use the style tag!!)</a:t>
            </a:r>
          </a:p>
          <a:p>
            <a:pPr marL="457200" indent="-457200">
              <a:lnSpc>
                <a:spcPct val="140000"/>
              </a:lnSpc>
              <a:buFont typeface="Arial"/>
              <a:buChar char="•"/>
            </a:pPr>
            <a:r>
              <a:rPr lang="en-US" dirty="0" smtClean="0"/>
              <a:t>A link to the style sheet is put in the head section.</a:t>
            </a:r>
          </a:p>
          <a:p>
            <a:pPr marL="457200" indent="-457200">
              <a:lnSpc>
                <a:spcPct val="140000"/>
              </a:lnSpc>
              <a:buFont typeface="Arial"/>
              <a:buChar char="•"/>
            </a:pPr>
            <a:endParaRPr lang="en-US" dirty="0" smtClean="0"/>
          </a:p>
          <a:p>
            <a:pPr>
              <a:lnSpc>
                <a:spcPct val="140000"/>
              </a:lnSpc>
            </a:pPr>
            <a:endParaRPr lang="en-US" dirty="0" smtClean="0"/>
          </a:p>
          <a:p>
            <a:pPr marL="457200" indent="-457200">
              <a:lnSpc>
                <a:spcPct val="140000"/>
              </a:lnSpc>
              <a:buFont typeface="Arial"/>
              <a:buChar char="•"/>
            </a:pPr>
            <a:r>
              <a:rPr lang="en-US" dirty="0" smtClean="0"/>
              <a:t>Styles are applied to all elements in all files that links to the style sheet</a:t>
            </a:r>
            <a:endParaRPr lang="en-US" dirty="0"/>
          </a:p>
        </p:txBody>
      </p:sp>
      <p:pic>
        <p:nvPicPr>
          <p:cNvPr id="4" name="Picture 3" descr="Screen Shot 2015-07-26 at 12.44.0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90" y="3120499"/>
            <a:ext cx="8068235" cy="70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13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“Cascading” part of 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6333"/>
            <a:ext cx="8229600" cy="2702991"/>
          </a:xfrm>
        </p:spPr>
        <p:txBody>
          <a:bodyPr>
            <a:normAutofit fontScale="77500" lnSpcReduction="20000"/>
          </a:bodyPr>
          <a:lstStyle/>
          <a:p>
            <a:pPr marL="571500" indent="-571500">
              <a:lnSpc>
                <a:spcPct val="120000"/>
              </a:lnSpc>
              <a:buFont typeface="Arial"/>
              <a:buChar char="•"/>
            </a:pPr>
            <a:r>
              <a:rPr lang="en-US" sz="4400" dirty="0"/>
              <a:t>Browser default  </a:t>
            </a:r>
          </a:p>
          <a:p>
            <a:pPr marL="571500" indent="-571500">
              <a:lnSpc>
                <a:spcPct val="120000"/>
              </a:lnSpc>
              <a:buClr>
                <a:schemeClr val="bg1"/>
              </a:buClr>
              <a:buFont typeface="Arial"/>
              <a:buChar char="•"/>
            </a:pPr>
            <a:r>
              <a:rPr lang="en-US" sz="4400" i="1" dirty="0" smtClean="0">
                <a:solidFill>
                  <a:srgbClr val="FF6600"/>
                </a:solidFill>
              </a:rPr>
              <a:t>External</a:t>
            </a:r>
            <a:r>
              <a:rPr lang="en-US" sz="4400" dirty="0" smtClean="0">
                <a:solidFill>
                  <a:srgbClr val="FF6600"/>
                </a:solidFill>
              </a:rPr>
              <a:t> </a:t>
            </a:r>
            <a:r>
              <a:rPr lang="en-US" sz="4400" dirty="0">
                <a:solidFill>
                  <a:srgbClr val="FFFFFF"/>
                </a:solidFill>
              </a:rPr>
              <a:t>style </a:t>
            </a:r>
            <a:r>
              <a:rPr lang="en-US" sz="4400" dirty="0" smtClean="0">
                <a:solidFill>
                  <a:srgbClr val="FFFFFF"/>
                </a:solidFill>
              </a:rPr>
              <a:t>sheets</a:t>
            </a:r>
          </a:p>
          <a:p>
            <a:pPr marL="571500" indent="-571500">
              <a:lnSpc>
                <a:spcPct val="120000"/>
              </a:lnSpc>
              <a:buClr>
                <a:schemeClr val="bg1"/>
              </a:buClr>
              <a:buFont typeface="Arial"/>
              <a:buChar char="•"/>
            </a:pPr>
            <a:r>
              <a:rPr lang="en-US" sz="4600" i="1" dirty="0" smtClean="0">
                <a:solidFill>
                  <a:srgbClr val="FF6600"/>
                </a:solidFill>
              </a:rPr>
              <a:t>Internal</a:t>
            </a:r>
            <a:r>
              <a:rPr lang="en-US" sz="4600" dirty="0" smtClean="0">
                <a:solidFill>
                  <a:srgbClr val="FF6600"/>
                </a:solidFill>
              </a:rPr>
              <a:t> </a:t>
            </a:r>
            <a:r>
              <a:rPr lang="en-US" sz="4600" dirty="0">
                <a:solidFill>
                  <a:srgbClr val="FFFFFF"/>
                </a:solidFill>
              </a:rPr>
              <a:t>style (in the head section)</a:t>
            </a:r>
          </a:p>
          <a:p>
            <a:pPr marL="571500" indent="-571500">
              <a:lnSpc>
                <a:spcPct val="120000"/>
              </a:lnSpc>
              <a:buClr>
                <a:schemeClr val="bg1"/>
              </a:buClr>
              <a:buFont typeface="Arial"/>
              <a:buChar char="•"/>
            </a:pPr>
            <a:r>
              <a:rPr lang="en-US" sz="4400" i="1" dirty="0" smtClean="0">
                <a:solidFill>
                  <a:srgbClr val="FF6600"/>
                </a:solidFill>
              </a:rPr>
              <a:t>Inline </a:t>
            </a:r>
            <a:r>
              <a:rPr lang="en-US" sz="4400" dirty="0" smtClean="0">
                <a:solidFill>
                  <a:srgbClr val="FFFFFF"/>
                </a:solidFill>
              </a:rPr>
              <a:t>style </a:t>
            </a:r>
            <a:r>
              <a:rPr lang="en-US" sz="4400" dirty="0">
                <a:solidFill>
                  <a:srgbClr val="FFFFFF"/>
                </a:solidFill>
              </a:rPr>
              <a:t>(inside an HTML element)</a:t>
            </a:r>
          </a:p>
        </p:txBody>
      </p:sp>
    </p:spTree>
    <p:extLst>
      <p:ext uri="{BB962C8B-B14F-4D97-AF65-F5344CB8AC3E}">
        <p14:creationId xmlns:p14="http://schemas.microsoft.com/office/powerpoint/2010/main" val="3626867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041415 Powerpoint A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F8C01B"/>
      </a:hlink>
      <a:folHlink>
        <a:srgbClr val="F8C01B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406</Words>
  <Application>Microsoft Macintosh PowerPoint</Application>
  <PresentationFormat>On-screen Show (16:9)</PresentationFormat>
  <Paragraphs>59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041415 Powerpoint A</vt:lpstr>
      <vt:lpstr>CSS3 Cascading Style Sheets</vt:lpstr>
      <vt:lpstr>Browser Default Styling</vt:lpstr>
      <vt:lpstr>Adding Style</vt:lpstr>
      <vt:lpstr>Cascading Style Sheet</vt:lpstr>
      <vt:lpstr>Rule Syntax</vt:lpstr>
      <vt:lpstr>Multiple Properties</vt:lpstr>
      <vt:lpstr>Internal Style Sheet</vt:lpstr>
      <vt:lpstr>External Style Sheet</vt:lpstr>
      <vt:lpstr>The “Cascading” part of CSS</vt:lpstr>
      <vt:lpstr>Rule precedence</vt:lpstr>
      <vt:lpstr>!important</vt:lpstr>
      <vt:lpstr>Example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CSS3 Cascading Style Sheets</dc:title>
  <dc:creator>School of Michigan</dc:creator>
  <cp:lastModifiedBy>DEIL Edit C</cp:lastModifiedBy>
  <cp:revision>9</cp:revision>
  <dcterms:created xsi:type="dcterms:W3CDTF">2015-09-14T18:15:25Z</dcterms:created>
  <dcterms:modified xsi:type="dcterms:W3CDTF">2015-10-14T20:16:05Z</dcterms:modified>
</cp:coreProperties>
</file>