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03" d="100"/>
          <a:sy n="203" d="100"/>
        </p:scale>
        <p:origin x="-13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DEBA26-161D-CC40-9259-F64872581509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DA8770-1BD0-1F4D-A5BD-AD9F06BD3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8846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73" y="1163056"/>
            <a:ext cx="8535737" cy="1537285"/>
          </a:xfrm>
          <a:prstGeom prst="rect">
            <a:avLst/>
          </a:prstGeom>
          <a:effectLst>
            <a:innerShdw blurRad="482600" dist="50800" dir="13500000">
              <a:srgbClr val="000000">
                <a:alpha val="37000"/>
              </a:srgbClr>
            </a:inn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/>
          <a:lstStyle>
            <a:lvl1pPr>
              <a:defRPr sz="4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269" y="2914650"/>
            <a:ext cx="7533105" cy="1314450"/>
          </a:xfrm>
        </p:spPr>
        <p:txBody>
          <a:bodyPr>
            <a:normAutofit/>
          </a:bodyPr>
          <a:lstStyle>
            <a:lvl1pPr marL="0" indent="0" algn="ctr">
              <a:buNone/>
              <a:defRPr sz="3100" b="1" i="0" baseline="0">
                <a:solidFill>
                  <a:srgbClr val="FDC227"/>
                </a:solidFill>
                <a:effectLst>
                  <a:innerShdw blurRad="63500" dist="50800" dir="13500000">
                    <a:srgbClr val="000000">
                      <a:alpha val="9000"/>
                    </a:srgbClr>
                  </a:innerShdw>
                </a:effectLst>
                <a:latin typeface="Gill Sans SemiBold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154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0" y="675128"/>
            <a:ext cx="8432800" cy="701843"/>
          </a:xfrm>
          <a:prstGeom prst="rect">
            <a:avLst/>
          </a:prstGeom>
        </p:spPr>
        <p:txBody>
          <a:bodyPr/>
          <a:lstStyle>
            <a:lvl1pPr>
              <a:defRPr sz="3500" b="1" i="0" cap="none" baseline="0">
                <a:solidFill>
                  <a:srgbClr val="FFCB05"/>
                </a:solidFill>
                <a:effectLst>
                  <a:innerShdw blurRad="63500" dist="50800" dir="13500000">
                    <a:srgbClr val="000000">
                      <a:alpha val="14000"/>
                    </a:srgbClr>
                  </a:innerShdw>
                </a:effectLst>
                <a:latin typeface="Gill Sans SemiBold"/>
                <a:cs typeface="Georgi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592483"/>
            <a:ext cx="8432800" cy="356015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10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52" y="768685"/>
            <a:ext cx="8662737" cy="1021556"/>
          </a:xfrm>
          <a:prstGeom prst="rect">
            <a:avLst/>
          </a:prstGeom>
        </p:spPr>
        <p:txBody>
          <a:bodyPr anchor="t"/>
          <a:lstStyle>
            <a:lvl1pPr algn="ctr">
              <a:defRPr sz="3500" b="1" i="0" cap="none">
                <a:solidFill>
                  <a:schemeClr val="bg1"/>
                </a:solidFill>
                <a:latin typeface="Gill Sans Semi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67263"/>
            <a:ext cx="7772400" cy="537912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>
                <a:solidFill>
                  <a:srgbClr val="FDC22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177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97979"/>
            <a:ext cx="8229600" cy="702172"/>
          </a:xfrm>
          <a:prstGeom prst="rect">
            <a:avLst/>
          </a:prstGeom>
        </p:spPr>
        <p:txBody>
          <a:bodyPr/>
          <a:lstStyle>
            <a:lvl1pPr>
              <a:defRPr sz="32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 b="1" i="0" cap="none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614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1613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200" b="0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 i="0" cap="none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8105"/>
            <a:ext cx="4040188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151335"/>
            <a:ext cx="4041775" cy="47982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1818105"/>
            <a:ext cx="4041775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853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8368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323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2253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7" y="500050"/>
            <a:ext cx="3008313" cy="696593"/>
          </a:xfrm>
          <a:prstGeom prst="rect">
            <a:avLst/>
          </a:prstGeom>
        </p:spPr>
        <p:txBody>
          <a:bodyPr anchor="b"/>
          <a:lstStyle>
            <a:lvl1pPr algn="l">
              <a:defRPr sz="18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0051"/>
            <a:ext cx="5111750" cy="4214891"/>
          </a:xfrm>
        </p:spPr>
        <p:txBody>
          <a:bodyPr/>
          <a:lstStyle>
            <a:lvl1pPr>
              <a:defRPr sz="2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2800" b="0" i="1">
                <a:latin typeface="Gill Sans SemiBold"/>
                <a:cs typeface="Lucida Grande"/>
              </a:defRPr>
            </a:lvl2pPr>
            <a:lvl3pPr>
              <a:defRPr sz="2400" b="0" i="1">
                <a:latin typeface="Gill Sans SemiBold"/>
                <a:cs typeface="Lucida Grande"/>
              </a:defRPr>
            </a:lvl3pPr>
            <a:lvl4pPr>
              <a:defRPr sz="2000" b="0" i="1">
                <a:latin typeface="Gill Sans SemiBold"/>
                <a:cs typeface="Lucida Grande"/>
              </a:defRPr>
            </a:lvl4pPr>
            <a:lvl5pPr>
              <a:defRPr sz="2000" b="0" i="1">
                <a:latin typeface="Gill Sans SemiBold"/>
                <a:cs typeface="Lucida Grande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7" y="1196645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805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14124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10883"/>
            <a:ext cx="8229600" cy="42476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4" name="Picture 3" descr="introhtml_SC_topbar.png"/>
          <p:cNvPicPr>
            <a:picLocks noChangeAspect="1"/>
          </p:cNvPicPr>
          <p:nvPr userDrawn="1"/>
        </p:nvPicPr>
        <p:blipFill rotWithShape="1">
          <a:blip r:embed="rId1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28"/>
          <a:stretch/>
        </p:blipFill>
        <p:spPr>
          <a:xfrm>
            <a:off x="0" y="0"/>
            <a:ext cx="9144000" cy="3894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 userDrawn="1"/>
        </p:nvSpPr>
        <p:spPr>
          <a:xfrm>
            <a:off x="647093" y="18236"/>
            <a:ext cx="1765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Positioning</a:t>
            </a:r>
            <a:endParaRPr lang="en-US" sz="14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Lucida Grande"/>
              <a:cs typeface="Lucida Grande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193037" y="-29678"/>
            <a:ext cx="16207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INTRODUCTION</a:t>
            </a:r>
          </a:p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 CSS 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30236" y="-18144"/>
            <a:ext cx="701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 smtClean="0">
                <a:solidFill>
                  <a:srgbClr val="F8C01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 Bold Condensed"/>
                <a:cs typeface="Helvetica Neue Bold Condensed"/>
              </a:rPr>
              <a:t>03.05</a:t>
            </a:r>
            <a:endParaRPr lang="en-US" b="0" i="0" dirty="0">
              <a:solidFill>
                <a:srgbClr val="F8C01B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 Neue Bold Condensed"/>
              <a:cs typeface="Helvetica Neue Bold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3606103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b="1" i="0" kern="1200">
          <a:solidFill>
            <a:schemeClr val="bg1"/>
          </a:solidFill>
          <a:latin typeface="Gill Sans SemiBold"/>
          <a:ea typeface="+mn-ea"/>
          <a:cs typeface="Lucida Grande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bg1"/>
          </a:solidFill>
          <a:latin typeface="Gill Sans SemiBold"/>
          <a:ea typeface="+mn-ea"/>
          <a:cs typeface="Lucida Grande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1" kern="1200">
          <a:solidFill>
            <a:schemeClr val="bg1"/>
          </a:solidFill>
          <a:latin typeface="Gill Sans SemiBold"/>
          <a:ea typeface="+mn-ea"/>
          <a:cs typeface="Lucida Grande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500" b="0" i="1" kern="1200">
          <a:solidFill>
            <a:schemeClr val="bg1"/>
          </a:solidFill>
          <a:latin typeface="Gill Sans SemiBold"/>
          <a:ea typeface="+mn-ea"/>
          <a:cs typeface="Lucida Grande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b="0" i="1" kern="1200">
          <a:solidFill>
            <a:schemeClr val="bg1"/>
          </a:solidFill>
          <a:latin typeface="Gill Sans SemiBold"/>
          <a:ea typeface="+mn-ea"/>
          <a:cs typeface="Lucida Grand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Positioning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612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6151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Positioning elements is key to achieving desired layouts</a:t>
            </a:r>
          </a:p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Proper planning will make this easier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346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79" y="545306"/>
            <a:ext cx="9144000" cy="701843"/>
          </a:xfrm>
        </p:spPr>
        <p:txBody>
          <a:bodyPr/>
          <a:lstStyle/>
          <a:p>
            <a:r>
              <a:rPr lang="en-US" dirty="0" smtClean="0"/>
              <a:t>Acknowledgements/Contributions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3"/>
            <a:ext cx="8229600" cy="333935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dirty="0"/>
              <a:t>These slides are Copyright </a:t>
            </a:r>
            <a:r>
              <a:rPr lang="en-US" sz="2000" dirty="0" smtClean="0"/>
              <a:t>2015-  Colleen van Lent as </a:t>
            </a:r>
            <a:r>
              <a:rPr lang="en-US" sz="2000" dirty="0"/>
              <a:t>part of http://</a:t>
            </a:r>
            <a:r>
              <a:rPr lang="en-US" sz="2000" dirty="0" err="1"/>
              <a:t>www.intro-webdesign.com</a:t>
            </a:r>
            <a:r>
              <a:rPr lang="en-US" sz="2000" dirty="0"/>
              <a:t>/ and made available under a Creative </a:t>
            </a:r>
            <a:r>
              <a:rPr lang="en-US" sz="2000"/>
              <a:t>Commons Attribution Non-Commercial </a:t>
            </a:r>
            <a:r>
              <a:rPr lang="en-US" sz="2000" dirty="0"/>
              <a:t>4.0 License.  Please maintain this last slide in all copies of the document to comply with the attribution requirements of the license.  If you make a change, feel free to add your name and organization to the list of contributors on this page as you republish the materials.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Initial Development: </a:t>
            </a:r>
            <a:r>
              <a:rPr lang="en-US" sz="2000" dirty="0" smtClean="0"/>
              <a:t>Colleen van Lent , </a:t>
            </a:r>
            <a:r>
              <a:rPr lang="en-US" sz="2000" dirty="0"/>
              <a:t>University of Michigan School of Information</a:t>
            </a:r>
          </a:p>
          <a:p>
            <a:pPr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sz="2400" dirty="0"/>
          </a:p>
        </p:txBody>
      </p:sp>
      <p:pic>
        <p:nvPicPr>
          <p:cNvPr id="5" name="Picture 4" descr="by-n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76" y="4401916"/>
            <a:ext cx="1432662" cy="50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346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Positioning!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Putting elements where you want them can be time-consuming and frustrating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Why not tables?</a:t>
            </a:r>
          </a:p>
        </p:txBody>
      </p:sp>
    </p:spTree>
    <p:extLst>
      <p:ext uri="{BB962C8B-B14F-4D97-AF65-F5344CB8AC3E}">
        <p14:creationId xmlns:p14="http://schemas.microsoft.com/office/powerpoint/2010/main" val="2734721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Position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383006"/>
            <a:ext cx="8432800" cy="3560154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sz="3000" dirty="0" smtClean="0"/>
              <a:t>The four position properties are: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static</a:t>
            </a:r>
            <a:endParaRPr lang="en-US" sz="2800" dirty="0"/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relative</a:t>
            </a:r>
            <a:endParaRPr lang="en-US" sz="2800" dirty="0"/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absolute</a:t>
            </a:r>
            <a:endParaRPr lang="en-US" sz="2800" dirty="0"/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fixed</a:t>
            </a:r>
          </a:p>
          <a:p>
            <a:pPr marL="692150" lvl="1" indent="-342900"/>
            <a:endParaRPr lang="en-US" dirty="0" smtClean="0"/>
          </a:p>
          <a:p>
            <a:pPr marL="457200" indent="-457200">
              <a:buFont typeface="Arial"/>
              <a:buChar char="•"/>
            </a:pPr>
            <a:r>
              <a:rPr lang="en-US" sz="3000" dirty="0" smtClean="0"/>
              <a:t>Position properties are modified by the properties: top, right, bottom, left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870717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741549"/>
            <a:ext cx="8432800" cy="3560154"/>
          </a:xfrm>
        </p:spPr>
        <p:txBody>
          <a:bodyPr/>
          <a:lstStyle/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Default value for elements</a:t>
            </a:r>
          </a:p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Place in the next available position</a:t>
            </a:r>
          </a:p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Not affected </a:t>
            </a:r>
            <a:r>
              <a:rPr lang="en-US" dirty="0"/>
              <a:t>by the top, bottom, left, and right properties.</a:t>
            </a:r>
          </a:p>
        </p:txBody>
      </p:sp>
    </p:spTree>
    <p:extLst>
      <p:ext uri="{BB962C8B-B14F-4D97-AF65-F5344CB8AC3E}">
        <p14:creationId xmlns:p14="http://schemas.microsoft.com/office/powerpoint/2010/main" val="3031726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395324"/>
            <a:ext cx="8432800" cy="3560154"/>
          </a:xfrm>
        </p:spPr>
        <p:txBody>
          <a:bodyPr>
            <a:normAutofit fontScale="85000" lnSpcReduction="10000"/>
          </a:bodyPr>
          <a:lstStyle/>
          <a:p>
            <a:pPr marL="457200" indent="-457200">
              <a:spcBef>
                <a:spcPts val="1848"/>
              </a:spcBef>
              <a:buFont typeface="Arial"/>
              <a:buChar char="•"/>
            </a:pPr>
            <a:r>
              <a:rPr lang="en-US" dirty="0" smtClean="0"/>
              <a:t>Positioned “relative to itself”</a:t>
            </a:r>
          </a:p>
          <a:p>
            <a:pPr marL="457200" indent="-457200">
              <a:spcBef>
                <a:spcPts val="1848"/>
              </a:spcBef>
              <a:buFont typeface="Arial"/>
              <a:buChar char="•"/>
            </a:pPr>
            <a:r>
              <a:rPr lang="en-US" dirty="0" smtClean="0"/>
              <a:t>Take the static position, but add offsets.  </a:t>
            </a:r>
          </a:p>
          <a:p>
            <a:pPr marL="457200" indent="-457200">
              <a:spcBef>
                <a:spcPts val="1848"/>
              </a:spcBef>
              <a:buFont typeface="Arial"/>
              <a:buChar char="•"/>
            </a:pPr>
            <a:r>
              <a:rPr lang="en-US" dirty="0" smtClean="0"/>
              <a:t>The new positioning does NOT affect any other element.  It is possible to move an element and leave a big hole where it would have been.</a:t>
            </a:r>
          </a:p>
          <a:p>
            <a:pPr marL="457200" indent="-457200">
              <a:spcBef>
                <a:spcPts val="1848"/>
              </a:spcBef>
              <a:buFont typeface="Arial"/>
              <a:buChar char="•"/>
            </a:pPr>
            <a:r>
              <a:rPr lang="en-US" dirty="0" smtClean="0"/>
              <a:t>Relatively </a:t>
            </a:r>
            <a:r>
              <a:rPr lang="en-US" dirty="0"/>
              <a:t>positioned elements are often used as container blocks for absolutely positioned elements.</a:t>
            </a:r>
          </a:p>
        </p:txBody>
      </p:sp>
    </p:spTree>
    <p:extLst>
      <p:ext uri="{BB962C8B-B14F-4D97-AF65-F5344CB8AC3E}">
        <p14:creationId xmlns:p14="http://schemas.microsoft.com/office/powerpoint/2010/main" val="854247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Absolute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Element is removed from the document flow and positioned relative to it’s </a:t>
            </a:r>
            <a:r>
              <a:rPr lang="en-US" b="1" i="1" dirty="0" smtClean="0">
                <a:solidFill>
                  <a:srgbClr val="FDC227"/>
                </a:solidFill>
              </a:rPr>
              <a:t>nearest ancestor</a:t>
            </a:r>
            <a:r>
              <a:rPr lang="en-US" dirty="0" smtClean="0">
                <a:solidFill>
                  <a:srgbClr val="FDC227"/>
                </a:solidFill>
              </a:rPr>
              <a:t> </a:t>
            </a:r>
            <a:r>
              <a:rPr lang="en-US" dirty="0" smtClean="0"/>
              <a:t>(or the root)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Other elements </a:t>
            </a:r>
            <a:r>
              <a:rPr lang="en-US" dirty="0"/>
              <a:t>behave </a:t>
            </a:r>
            <a:r>
              <a:rPr lang="en-US" dirty="0" smtClean="0"/>
              <a:t>as if element </a:t>
            </a:r>
            <a:r>
              <a:rPr lang="en-US" dirty="0"/>
              <a:t>does not </a:t>
            </a:r>
            <a:r>
              <a:rPr lang="en-US" dirty="0" smtClean="0"/>
              <a:t>exist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Can end up on top of another element</a:t>
            </a:r>
          </a:p>
        </p:txBody>
      </p:sp>
    </p:spTree>
    <p:extLst>
      <p:ext uri="{BB962C8B-B14F-4D97-AF65-F5344CB8AC3E}">
        <p14:creationId xmlns:p14="http://schemas.microsoft.com/office/powerpoint/2010/main" val="4265810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Fixed 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419567"/>
            <a:ext cx="8432800" cy="3560154"/>
          </a:xfrm>
        </p:spPr>
        <p:txBody>
          <a:bodyPr>
            <a:normAutofit fontScale="92500"/>
          </a:bodyPr>
          <a:lstStyle/>
          <a:p>
            <a:pPr marL="457200" indent="-457200">
              <a:buFont typeface="Arial"/>
              <a:buChar char="•"/>
            </a:pPr>
            <a:r>
              <a:rPr lang="en-US" b="0" dirty="0" smtClean="0"/>
              <a:t>Positioned relative </a:t>
            </a:r>
            <a:r>
              <a:rPr lang="en-US" b="0" dirty="0"/>
              <a:t>to the </a:t>
            </a:r>
            <a:r>
              <a:rPr lang="en-US" b="0" i="1" dirty="0">
                <a:solidFill>
                  <a:srgbClr val="FDC227"/>
                </a:solidFill>
              </a:rPr>
              <a:t>browser </a:t>
            </a:r>
            <a:r>
              <a:rPr lang="en-US" b="0" i="1" dirty="0" smtClean="0">
                <a:solidFill>
                  <a:srgbClr val="FDC227"/>
                </a:solidFill>
              </a:rPr>
              <a:t>window</a:t>
            </a:r>
            <a:endParaRPr lang="en-US" b="0" dirty="0">
              <a:solidFill>
                <a:srgbClr val="FDC227"/>
              </a:solidFill>
            </a:endParaRPr>
          </a:p>
          <a:p>
            <a:pPr marL="457200" indent="-457200">
              <a:buFont typeface="Arial"/>
              <a:buChar char="•"/>
            </a:pPr>
            <a:r>
              <a:rPr lang="en-US" b="0" dirty="0" smtClean="0"/>
              <a:t>Will not move, </a:t>
            </a:r>
            <a:r>
              <a:rPr lang="en-US" b="0" dirty="0"/>
              <a:t>even if the window is </a:t>
            </a:r>
            <a:r>
              <a:rPr lang="en-US" b="0" dirty="0" smtClean="0"/>
              <a:t>scrolled</a:t>
            </a:r>
          </a:p>
          <a:p>
            <a:pPr lvl="1"/>
            <a:r>
              <a:rPr lang="en-US" sz="2400" b="0" dirty="0"/>
              <a:t>IE7 and IE8 support the fixed value only if a </a:t>
            </a:r>
            <a:r>
              <a:rPr lang="en-US" sz="2400" b="0" dirty="0" smtClean="0"/>
              <a:t>!</a:t>
            </a:r>
            <a:r>
              <a:rPr lang="en-US" sz="2400" b="0" dirty="0"/>
              <a:t>DOCTYPE is </a:t>
            </a:r>
            <a:r>
              <a:rPr lang="en-US" sz="2400" b="0" dirty="0" smtClean="0"/>
              <a:t>specified</a:t>
            </a:r>
          </a:p>
          <a:p>
            <a:pPr marL="457200" indent="-457200">
              <a:buFont typeface="Arial"/>
              <a:buChar char="•"/>
            </a:pPr>
            <a:r>
              <a:rPr lang="en-US" b="0" dirty="0" smtClean="0"/>
              <a:t>Think of popup boxes that wont’ go away!!!</a:t>
            </a:r>
            <a:endParaRPr lang="en-US" b="0" dirty="0"/>
          </a:p>
          <a:p>
            <a:pPr marL="457200" indent="-457200">
              <a:buFont typeface="Arial"/>
              <a:buChar char="•"/>
            </a:pPr>
            <a:r>
              <a:rPr lang="en-US" b="0" dirty="0" smtClean="0"/>
              <a:t>Or a navigation bar that is always visible on the top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27356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409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Z-index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Multiple elements may be placed in the same position.</a:t>
            </a:r>
          </a:p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z-index is a numeric value, positive or negative that dictates stacking order</a:t>
            </a:r>
          </a:p>
          <a:p>
            <a:pPr>
              <a:spcBef>
                <a:spcPts val="1968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892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041415 Powerpoint A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366</Words>
  <Application>Microsoft Macintosh PowerPoint</Application>
  <PresentationFormat>On-screen Show (16:9)</PresentationFormat>
  <Paragraphs>45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041415 Powerpoint A</vt:lpstr>
      <vt:lpstr>Positioning</vt:lpstr>
      <vt:lpstr>Positioning!</vt:lpstr>
      <vt:lpstr>Position Properties</vt:lpstr>
      <vt:lpstr>Static</vt:lpstr>
      <vt:lpstr>Relative</vt:lpstr>
      <vt:lpstr>Absolute</vt:lpstr>
      <vt:lpstr>Fixed Position</vt:lpstr>
      <vt:lpstr>Example</vt:lpstr>
      <vt:lpstr>Z-index</vt:lpstr>
      <vt:lpstr>Example</vt:lpstr>
      <vt:lpstr>Review</vt:lpstr>
      <vt:lpstr>Acknowledgements/Contributions</vt:lpstr>
    </vt:vector>
  </TitlesOfParts>
  <Company>University of Michigan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Positioning</dc:title>
  <dc:creator>School of Michigan</dc:creator>
  <cp:lastModifiedBy>DEIL Edit C</cp:lastModifiedBy>
  <cp:revision>5</cp:revision>
  <dcterms:created xsi:type="dcterms:W3CDTF">2015-09-14T18:27:29Z</dcterms:created>
  <dcterms:modified xsi:type="dcterms:W3CDTF">2015-10-14T19:53:18Z</dcterms:modified>
</cp:coreProperties>
</file>