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6" r:id="rId2"/>
    <p:sldId id="257" r:id="rId3"/>
    <p:sldId id="258" r:id="rId4"/>
    <p:sldId id="263" r:id="rId5"/>
    <p:sldId id="259" r:id="rId6"/>
    <p:sldId id="272" r:id="rId7"/>
    <p:sldId id="261" r:id="rId8"/>
    <p:sldId id="267" r:id="rId9"/>
    <p:sldId id="268" r:id="rId10"/>
    <p:sldId id="269" r:id="rId11"/>
    <p:sldId id="270" r:id="rId12"/>
    <p:sldId id="273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3" d="100"/>
          <a:sy n="203" d="100"/>
        </p:scale>
        <p:origin x="-13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7" y="1163058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73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6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681794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1631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3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6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078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6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64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55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1" y="500052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3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1" y="1196647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3441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8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52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12096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647092" y="30332"/>
            <a:ext cx="2176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Hyperlinks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193037" y="-17228"/>
            <a:ext cx="16207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0236" y="-6048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02.06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420429" y="112468"/>
            <a:ext cx="12034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HTML</a:t>
            </a:r>
            <a:endParaRPr lang="en-US" sz="1100" dirty="0" smtClean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9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Hyperlinks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Creating a linked document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117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sz="3600" dirty="0" smtClean="0"/>
              <a:t>Anchors can take a target attribute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_self   - default action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/>
              <a:t>_blank – open in new tab or </a:t>
            </a:r>
            <a:r>
              <a:rPr lang="en-US" sz="2800" dirty="0" smtClean="0"/>
              <a:t>window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_top and _parent</a:t>
            </a:r>
          </a:p>
        </p:txBody>
      </p:sp>
    </p:spTree>
    <p:extLst>
      <p:ext uri="{BB962C8B-B14F-4D97-AF65-F5344CB8AC3E}">
        <p14:creationId xmlns:p14="http://schemas.microsoft.com/office/powerpoint/2010/main" val="3763195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237" y="1647512"/>
            <a:ext cx="8311563" cy="3210985"/>
          </a:xfrm>
        </p:spPr>
        <p:txBody>
          <a:bodyPr>
            <a:noAutofit/>
          </a:bodyPr>
          <a:lstStyle/>
          <a:p>
            <a:pPr marL="457200" indent="-457200">
              <a:spcBef>
                <a:spcPts val="3168"/>
              </a:spcBef>
              <a:buFont typeface="Arial"/>
              <a:buChar char="•"/>
            </a:pPr>
            <a:r>
              <a:rPr lang="en-US" dirty="0" smtClean="0"/>
              <a:t>A page without links is rare</a:t>
            </a:r>
          </a:p>
          <a:p>
            <a:pPr marL="457200" indent="-457200">
              <a:spcBef>
                <a:spcPts val="3168"/>
              </a:spcBef>
              <a:buFont typeface="Arial"/>
              <a:buChar char="•"/>
            </a:pPr>
            <a:r>
              <a:rPr lang="en-US" dirty="0" smtClean="0"/>
              <a:t>Links can be absolute, relative and internal</a:t>
            </a:r>
          </a:p>
          <a:p>
            <a:pPr marL="457200" indent="-457200">
              <a:spcBef>
                <a:spcPts val="3168"/>
              </a:spcBef>
              <a:buFont typeface="Arial"/>
              <a:buChar char="•"/>
            </a:pPr>
            <a:r>
              <a:rPr lang="en-US" dirty="0" smtClean="0"/>
              <a:t>Use caution when using images in links</a:t>
            </a:r>
          </a:p>
        </p:txBody>
      </p:sp>
    </p:spTree>
    <p:extLst>
      <p:ext uri="{BB962C8B-B14F-4D97-AF65-F5344CB8AC3E}">
        <p14:creationId xmlns:p14="http://schemas.microsoft.com/office/powerpoint/2010/main" val="651123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4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</a:t>
            </a:r>
            <a:r>
              <a:rPr lang="en-US" sz="2000" dirty="0" smtClean="0"/>
              <a:t>Attribution </a:t>
            </a:r>
            <a:r>
              <a:rPr lang="en-US" sz="2000" smtClean="0"/>
              <a:t>Non Commercial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764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8334"/>
            <a:ext cx="8229600" cy="2702991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Links are what make the Web a web.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The interlinked nature of the web leads to the “knowledge” that search engines appear to have.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584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Anchor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738" y="2089186"/>
            <a:ext cx="8356062" cy="3051401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The &lt;a&gt; tag stands for </a:t>
            </a:r>
            <a:r>
              <a:rPr lang="en-US" sz="2800" b="0" i="1" dirty="0" smtClean="0"/>
              <a:t>anchor link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Needs a hyper-reference AND content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 </a:t>
            </a:r>
            <a:r>
              <a:rPr lang="en-US" sz="2800" dirty="0" err="1" smtClean="0">
                <a:solidFill>
                  <a:srgbClr val="FF6600"/>
                </a:solidFill>
              </a:rPr>
              <a:t>href</a:t>
            </a:r>
            <a:r>
              <a:rPr lang="en-US" sz="2800" dirty="0" smtClean="0"/>
              <a:t>: reference to location of  new content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 content: the “clickable” part (text or image)</a:t>
            </a:r>
            <a:endParaRPr lang="en-US" sz="2800" dirty="0"/>
          </a:p>
        </p:txBody>
      </p:sp>
      <p:pic>
        <p:nvPicPr>
          <p:cNvPr id="5" name="Picture 4" descr="Screen Shot 2015-07-29 at 2.41.0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78781"/>
            <a:ext cx="8024302" cy="46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977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68319"/>
            <a:ext cx="8229600" cy="2702991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4000" dirty="0" smtClean="0"/>
              <a:t>Absolute</a:t>
            </a:r>
          </a:p>
          <a:p>
            <a:pPr marL="457200" indent="-457200">
              <a:buFont typeface="Arial"/>
              <a:buChar char="•"/>
            </a:pPr>
            <a:r>
              <a:rPr lang="en-US" sz="4000" dirty="0" smtClean="0"/>
              <a:t>Relative</a:t>
            </a:r>
          </a:p>
          <a:p>
            <a:pPr marL="457200" indent="-457200">
              <a:buFont typeface="Arial"/>
              <a:buChar char="•"/>
            </a:pPr>
            <a:r>
              <a:rPr lang="en-US" sz="4000" dirty="0" smtClean="0"/>
              <a:t>Internal</a:t>
            </a:r>
          </a:p>
          <a:p>
            <a:pPr marL="457200" indent="-457200">
              <a:buFont typeface="Arial"/>
              <a:buChar char="•"/>
            </a:pPr>
            <a:r>
              <a:rPr lang="en-US" sz="4000" dirty="0" smtClean="0"/>
              <a:t>Graphical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058259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1886" y="1871313"/>
            <a:ext cx="8651443" cy="220541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Times New Roman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81739" y="2076949"/>
            <a:ext cx="8349291" cy="1731621"/>
            <a:chOff x="385763" y="1266560"/>
            <a:chExt cx="9671671" cy="2723013"/>
          </a:xfrm>
        </p:grpSpPr>
        <p:sp>
          <p:nvSpPr>
            <p:cNvPr id="6" name="Rectangle 2"/>
            <p:cNvSpPr>
              <a:spLocks/>
            </p:cNvSpPr>
            <p:nvPr/>
          </p:nvSpPr>
          <p:spPr bwMode="auto">
            <a:xfrm>
              <a:off x="385763" y="1266560"/>
              <a:ext cx="9671671" cy="62918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600" dirty="0">
                  <a:solidFill>
                    <a:srgbClr val="0000FF"/>
                  </a:solidFill>
                  <a:latin typeface="Times New Roman"/>
                  <a:ea typeface="ＭＳ Ｐゴシック" charset="0"/>
                  <a:cs typeface="ＭＳ Ｐゴシック" charset="0"/>
                </a:rPr>
                <a:t>&lt;a </a:t>
              </a:r>
              <a:r>
                <a:rPr lang="en-US" sz="2600" dirty="0" err="1">
                  <a:solidFill>
                    <a:srgbClr val="110823"/>
                  </a:solidFill>
                  <a:latin typeface="Times New Roman"/>
                  <a:ea typeface="ＭＳ Ｐゴシック" charset="0"/>
                  <a:cs typeface="ＭＳ Ｐゴシック" charset="0"/>
                </a:rPr>
                <a:t>href</a:t>
              </a:r>
              <a:r>
                <a:rPr lang="en-US" sz="2600" dirty="0">
                  <a:solidFill>
                    <a:srgbClr val="110823"/>
                  </a:solidFill>
                  <a:ea typeface="ＭＳ Ｐゴシック" charset="0"/>
                  <a:cs typeface="ＭＳ Ｐゴシック" charset="0"/>
                </a:rPr>
                <a:t>="http://</a:t>
              </a:r>
              <a:r>
                <a:rPr lang="en-US" sz="2600" dirty="0" err="1">
                  <a:solidFill>
                    <a:srgbClr val="110823"/>
                  </a:solidFill>
                  <a:ea typeface="ＭＳ Ｐゴシック" charset="0"/>
                  <a:cs typeface="ＭＳ Ｐゴシック" charset="0"/>
                </a:rPr>
                <a:t>www.intro-webdesign.com</a:t>
              </a:r>
              <a:r>
                <a:rPr lang="en-US" sz="2600" dirty="0">
                  <a:solidFill>
                    <a:srgbClr val="110823"/>
                  </a:solidFill>
                  <a:ea typeface="ＭＳ Ｐゴシック" charset="0"/>
                  <a:cs typeface="ＭＳ Ｐゴシック" charset="0"/>
                </a:rPr>
                <a:t>/"</a:t>
              </a:r>
              <a:r>
                <a:rPr lang="en-US" sz="2600" dirty="0" smtClean="0">
                  <a:solidFill>
                    <a:srgbClr val="0000FF"/>
                  </a:solidFill>
                  <a:latin typeface="Times New Roman"/>
                  <a:ea typeface="ＭＳ Ｐゴシック" charset="0"/>
                  <a:cs typeface="ＭＳ Ｐゴシック" charset="0"/>
                </a:rPr>
                <a:t>&gt;</a:t>
              </a:r>
              <a:r>
                <a:rPr lang="en-US" sz="2600" dirty="0" smtClean="0">
                  <a:solidFill>
                    <a:srgbClr val="103154"/>
                  </a:solidFill>
                  <a:latin typeface="Times New Roman"/>
                  <a:ea typeface="ＭＳ Ｐゴシック" charset="0"/>
                  <a:cs typeface="ＭＳ Ｐゴシック" charset="0"/>
                </a:rPr>
                <a:t>Web Design</a:t>
              </a:r>
              <a:r>
                <a:rPr lang="en-US" sz="2600" dirty="0" smtClean="0">
                  <a:solidFill>
                    <a:srgbClr val="0000FF"/>
                  </a:solidFill>
                  <a:latin typeface="Times New Roman"/>
                  <a:ea typeface="ＭＳ Ｐゴシック" charset="0"/>
                  <a:cs typeface="ＭＳ Ｐゴシック" charset="0"/>
                </a:rPr>
                <a:t>&lt;</a:t>
              </a:r>
              <a:r>
                <a:rPr lang="en-US" sz="2600" dirty="0">
                  <a:solidFill>
                    <a:srgbClr val="0000FF"/>
                  </a:solidFill>
                  <a:latin typeface="Times New Roman"/>
                  <a:ea typeface="ＭＳ Ｐゴシック" charset="0"/>
                  <a:cs typeface="ＭＳ Ｐゴシック" charset="0"/>
                </a:rPr>
                <a:t>/a&gt;</a:t>
              </a:r>
            </a:p>
          </p:txBody>
        </p:sp>
        <p:sp>
          <p:nvSpPr>
            <p:cNvPr id="7" name="Rectangle 3"/>
            <p:cNvSpPr>
              <a:spLocks/>
            </p:cNvSpPr>
            <p:nvPr/>
          </p:nvSpPr>
          <p:spPr bwMode="auto">
            <a:xfrm>
              <a:off x="603647" y="2905367"/>
              <a:ext cx="1757249" cy="580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r>
                <a:rPr lang="en-US" sz="2400" dirty="0">
                  <a:solidFill>
                    <a:srgbClr val="0000FF"/>
                  </a:solidFill>
                  <a:latin typeface="Times New Roman"/>
                  <a:ea typeface="ＭＳ Ｐゴシック" charset="0"/>
                  <a:cs typeface="ＭＳ Ｐゴシック" charset="0"/>
                </a:rPr>
                <a:t>Opening tag</a:t>
              </a:r>
            </a:p>
          </p:txBody>
        </p:sp>
        <p:sp>
          <p:nvSpPr>
            <p:cNvPr id="8" name="Rectangle 4"/>
            <p:cNvSpPr>
              <a:spLocks/>
            </p:cNvSpPr>
            <p:nvPr/>
          </p:nvSpPr>
          <p:spPr bwMode="auto">
            <a:xfrm>
              <a:off x="8771470" y="2127304"/>
              <a:ext cx="1202207" cy="1161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00FF"/>
                  </a:solidFill>
                  <a:latin typeface="Times New Roman"/>
                  <a:ea typeface="ＭＳ Ｐゴシック" charset="0"/>
                  <a:cs typeface="ＭＳ Ｐゴシック" charset="0"/>
                </a:rPr>
                <a:t>Closing </a:t>
              </a:r>
              <a:endParaRPr lang="en-US" sz="2400" dirty="0" smtClean="0">
                <a:solidFill>
                  <a:srgbClr val="0000FF"/>
                </a:solidFill>
                <a:latin typeface="Times New Roman"/>
                <a:ea typeface="ＭＳ Ｐゴシック" charset="0"/>
                <a:cs typeface="ＭＳ Ｐゴシック" charset="0"/>
              </a:endParaRPr>
            </a:p>
            <a:p>
              <a:pPr algn="ctr"/>
              <a:r>
                <a:rPr lang="en-US" sz="2400" dirty="0" smtClean="0">
                  <a:solidFill>
                    <a:srgbClr val="0000FF"/>
                  </a:solidFill>
                  <a:latin typeface="Times New Roman"/>
                  <a:ea typeface="ＭＳ Ｐゴシック" charset="0"/>
                  <a:cs typeface="ＭＳ Ｐゴシック" charset="0"/>
                </a:rPr>
                <a:t>tag</a:t>
              </a:r>
              <a:endParaRPr lang="en-US" sz="2400" dirty="0">
                <a:solidFill>
                  <a:srgbClr val="0000FF"/>
                </a:solidFill>
                <a:latin typeface="Times New Roman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>
              <a:off x="603647" y="1835943"/>
              <a:ext cx="485086" cy="117749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>
                <a:solidFill>
                  <a:prstClr val="black"/>
                </a:solidFill>
                <a:latin typeface="Times New Roman"/>
              </a:endParaRPr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 flipH="1">
              <a:off x="9543964" y="1856645"/>
              <a:ext cx="0" cy="404299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>
                <a:solidFill>
                  <a:prstClr val="black"/>
                </a:solidFill>
                <a:latin typeface="Times New Roman"/>
              </a:endParaRPr>
            </a:p>
          </p:txBody>
        </p:sp>
        <p:sp>
          <p:nvSpPr>
            <p:cNvPr id="12" name="Rectangle 8"/>
            <p:cNvSpPr>
              <a:spLocks/>
            </p:cNvSpPr>
            <p:nvPr/>
          </p:nvSpPr>
          <p:spPr bwMode="auto">
            <a:xfrm>
              <a:off x="2941950" y="2505256"/>
              <a:ext cx="2973698" cy="580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r>
                <a:rPr lang="en-US" sz="2400" dirty="0">
                  <a:solidFill>
                    <a:srgbClr val="110823"/>
                  </a:solidFill>
                  <a:latin typeface="Times New Roman"/>
                  <a:ea typeface="ＭＳ Ｐゴシック" charset="0"/>
                  <a:cs typeface="ＭＳ Ｐゴシック" charset="0"/>
                </a:rPr>
                <a:t>Where to go on click</a:t>
              </a:r>
            </a:p>
          </p:txBody>
        </p:sp>
        <p:sp>
          <p:nvSpPr>
            <p:cNvPr id="13" name="Rectangle 9"/>
            <p:cNvSpPr>
              <a:spLocks/>
            </p:cNvSpPr>
            <p:nvPr/>
          </p:nvSpPr>
          <p:spPr bwMode="auto">
            <a:xfrm>
              <a:off x="7181304" y="3408790"/>
              <a:ext cx="2670359" cy="580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r>
                <a:rPr lang="en-US" sz="2400" dirty="0">
                  <a:solidFill>
                    <a:srgbClr val="103154"/>
                  </a:solidFill>
                  <a:latin typeface="Times New Roman"/>
                  <a:ea typeface="ＭＳ Ｐゴシック" charset="0"/>
                  <a:cs typeface="ＭＳ Ｐゴシック" charset="0"/>
                </a:rPr>
                <a:t>Clickable text</a:t>
              </a:r>
            </a:p>
          </p:txBody>
        </p:sp>
        <p:sp>
          <p:nvSpPr>
            <p:cNvPr id="14" name="Line 10"/>
            <p:cNvSpPr>
              <a:spLocks noChangeShapeType="1"/>
            </p:cNvSpPr>
            <p:nvPr/>
          </p:nvSpPr>
          <p:spPr bwMode="auto">
            <a:xfrm flipH="1">
              <a:off x="8201409" y="1819274"/>
              <a:ext cx="0" cy="159427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>
                <a:solidFill>
                  <a:prstClr val="black"/>
                </a:solidFill>
                <a:latin typeface="Times New Roman"/>
              </a:endParaRPr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>
              <a:off x="4271445" y="1856647"/>
              <a:ext cx="0" cy="64861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>
                <a:solidFill>
                  <a:prstClr val="black"/>
                </a:solidFill>
                <a:latin typeface="Times New Roman"/>
              </a:endParaRPr>
            </a:p>
          </p:txBody>
        </p:sp>
      </p:grpSp>
      <p:cxnSp>
        <p:nvCxnSpPr>
          <p:cNvPr id="17" name="Elbow Connector 16"/>
          <p:cNvCxnSpPr/>
          <p:nvPr/>
        </p:nvCxnSpPr>
        <p:spPr>
          <a:xfrm flipV="1">
            <a:off x="2220224" y="2427042"/>
            <a:ext cx="4277518" cy="901786"/>
          </a:xfrm>
          <a:prstGeom prst="bentConnector3">
            <a:avLst>
              <a:gd name="adj1" fmla="val 100154"/>
            </a:avLst>
          </a:prstGeom>
          <a:ln w="38100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0216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07-29 at 2.59.4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14" y="1390244"/>
            <a:ext cx="7140640" cy="6792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 References</a:t>
            </a:r>
            <a:endParaRPr lang="en-US" dirty="0"/>
          </a:p>
        </p:txBody>
      </p:sp>
      <p:sp>
        <p:nvSpPr>
          <p:cNvPr id="14" name="Rectangle 8"/>
          <p:cNvSpPr>
            <a:spLocks/>
          </p:cNvSpPr>
          <p:nvPr/>
        </p:nvSpPr>
        <p:spPr bwMode="auto">
          <a:xfrm>
            <a:off x="1357962" y="2069477"/>
            <a:ext cx="495250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Times New Roman"/>
                <a:ea typeface="ＭＳ Ｐゴシック" charset="0"/>
                <a:cs typeface="ＭＳ Ｐゴシック" charset="0"/>
              </a:rPr>
              <a:t>Link to a local file </a:t>
            </a:r>
            <a:r>
              <a:rPr lang="en-US" sz="2400" dirty="0">
                <a:solidFill>
                  <a:schemeClr val="bg1"/>
                </a:solidFill>
                <a:latin typeface="Times New Roman"/>
                <a:ea typeface="ＭＳ Ｐゴシック" charset="0"/>
                <a:cs typeface="ＭＳ Ｐゴシック" charset="0"/>
              </a:rPr>
              <a:t>in the same folder</a:t>
            </a:r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>
            <a:off x="2715359" y="1817618"/>
            <a:ext cx="0" cy="251859"/>
          </a:xfrm>
          <a:prstGeom prst="line">
            <a:avLst/>
          </a:prstGeom>
          <a:noFill/>
          <a:ln w="47625">
            <a:solidFill>
              <a:schemeClr val="bg1"/>
            </a:solidFill>
            <a:miter lim="8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>
              <a:solidFill>
                <a:prstClr val="black"/>
              </a:solidFill>
              <a:latin typeface="Times New Roman"/>
            </a:endParaRPr>
          </a:p>
        </p:txBody>
      </p:sp>
      <p:pic>
        <p:nvPicPr>
          <p:cNvPr id="7" name="Picture 6" descr="Screen Shot 2015-07-29 at 3.00.0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14" y="2607228"/>
            <a:ext cx="8253744" cy="613998"/>
          </a:xfrm>
          <a:prstGeom prst="rect">
            <a:avLst/>
          </a:prstGeom>
        </p:spPr>
      </p:pic>
      <p:sp>
        <p:nvSpPr>
          <p:cNvPr id="18" name="Rectangle 8"/>
          <p:cNvSpPr>
            <a:spLocks/>
          </p:cNvSpPr>
          <p:nvPr/>
        </p:nvSpPr>
        <p:spPr bwMode="auto">
          <a:xfrm>
            <a:off x="1357962" y="3313767"/>
            <a:ext cx="67392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Times New Roman"/>
                <a:ea typeface="ＭＳ Ｐゴシック" charset="0"/>
                <a:cs typeface="ＭＳ Ｐゴシック" charset="0"/>
              </a:rPr>
              <a:t>Link to a local file </a:t>
            </a:r>
            <a:r>
              <a:rPr lang="en-US" sz="2400" dirty="0">
                <a:solidFill>
                  <a:schemeClr val="bg1"/>
                </a:solidFill>
                <a:latin typeface="Times New Roman"/>
                <a:ea typeface="ＭＳ Ｐゴシック" charset="0"/>
                <a:cs typeface="ＭＳ Ｐゴシック" charset="0"/>
              </a:rPr>
              <a:t>in </a:t>
            </a:r>
            <a:r>
              <a:rPr lang="en-US" sz="2400" dirty="0" smtClean="0">
                <a:solidFill>
                  <a:schemeClr val="bg1"/>
                </a:solidFill>
                <a:latin typeface="Times New Roman"/>
                <a:ea typeface="ＭＳ Ｐゴシック" charset="0"/>
                <a:cs typeface="ＭＳ Ｐゴシック" charset="0"/>
              </a:rPr>
              <a:t>a different folder called “docs”</a:t>
            </a:r>
            <a:endParaRPr lang="en-US" sz="2400" dirty="0">
              <a:solidFill>
                <a:schemeClr val="bg1"/>
              </a:solidFill>
              <a:latin typeface="Times New Roman"/>
              <a:ea typeface="ＭＳ Ｐゴシック" charset="0"/>
              <a:cs typeface="ＭＳ Ｐゴシック" charset="0"/>
            </a:endParaRPr>
          </a:p>
        </p:txBody>
      </p:sp>
      <p:sp>
        <p:nvSpPr>
          <p:cNvPr id="19" name="Line 11"/>
          <p:cNvSpPr>
            <a:spLocks noChangeShapeType="1"/>
          </p:cNvSpPr>
          <p:nvPr/>
        </p:nvSpPr>
        <p:spPr bwMode="auto">
          <a:xfrm>
            <a:off x="3381455" y="3045364"/>
            <a:ext cx="0" cy="251859"/>
          </a:xfrm>
          <a:prstGeom prst="line">
            <a:avLst/>
          </a:prstGeom>
          <a:noFill/>
          <a:ln w="47625">
            <a:solidFill>
              <a:schemeClr val="bg1"/>
            </a:solidFill>
            <a:miter lim="8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>
              <a:solidFill>
                <a:prstClr val="black"/>
              </a:solidFill>
              <a:latin typeface="Times New Roman"/>
            </a:endParaRPr>
          </a:p>
        </p:txBody>
      </p:sp>
      <p:pic>
        <p:nvPicPr>
          <p:cNvPr id="8" name="Picture 7" descr="Screen Shot 2015-07-29 at 3.00.1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15" y="3760410"/>
            <a:ext cx="7140640" cy="574734"/>
          </a:xfrm>
          <a:prstGeom prst="rect">
            <a:avLst/>
          </a:prstGeom>
        </p:spPr>
      </p:pic>
      <p:sp>
        <p:nvSpPr>
          <p:cNvPr id="20" name="Rectangle 8"/>
          <p:cNvSpPr>
            <a:spLocks/>
          </p:cNvSpPr>
          <p:nvPr/>
        </p:nvSpPr>
        <p:spPr bwMode="auto">
          <a:xfrm>
            <a:off x="1279447" y="4473135"/>
            <a:ext cx="66005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Times New Roman"/>
                <a:ea typeface="ＭＳ Ｐゴシック" charset="0"/>
                <a:cs typeface="ＭＳ Ｐゴシック" charset="0"/>
              </a:rPr>
              <a:t>Link to a different location in the same file</a:t>
            </a:r>
            <a:endParaRPr lang="en-US" sz="2400" dirty="0">
              <a:solidFill>
                <a:schemeClr val="bg1"/>
              </a:solidFill>
              <a:latin typeface="Times New Roman"/>
              <a:ea typeface="ＭＳ Ｐゴシック" charset="0"/>
              <a:cs typeface="ＭＳ Ｐゴシック" charset="0"/>
            </a:endParaRPr>
          </a:p>
        </p:txBody>
      </p:sp>
      <p:sp>
        <p:nvSpPr>
          <p:cNvPr id="21" name="Line 11"/>
          <p:cNvSpPr>
            <a:spLocks noChangeShapeType="1"/>
          </p:cNvSpPr>
          <p:nvPr/>
        </p:nvSpPr>
        <p:spPr bwMode="auto">
          <a:xfrm>
            <a:off x="2636844" y="4221276"/>
            <a:ext cx="0" cy="251859"/>
          </a:xfrm>
          <a:prstGeom prst="line">
            <a:avLst/>
          </a:prstGeom>
          <a:noFill/>
          <a:ln w="47625">
            <a:solidFill>
              <a:schemeClr val="bg1"/>
            </a:solidFill>
            <a:miter lim="8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>
              <a:solidFill>
                <a:prstClr val="black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24473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 animBg="1"/>
      <p:bldP spid="18" grpId="0"/>
      <p:bldP spid="19" grpId="0" animBg="1"/>
      <p:bldP spid="20" grpId="0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</a:t>
            </a:r>
            <a:r>
              <a:rPr lang="en-US" dirty="0" err="1" smtClean="0"/>
              <a:t>vs</a:t>
            </a:r>
            <a:r>
              <a:rPr lang="en-US" dirty="0" smtClean="0"/>
              <a:t> Relative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941"/>
            <a:ext cx="8229600" cy="3539491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400" dirty="0" smtClean="0"/>
              <a:t>When would you use absolute links?</a:t>
            </a:r>
          </a:p>
          <a:p>
            <a:pPr marL="457200" indent="-457200">
              <a:buFont typeface="Arial"/>
              <a:buChar char="•"/>
            </a:pPr>
            <a:endParaRPr lang="en-US" sz="2400" dirty="0" smtClean="0"/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Are there any benefits to using local links?</a:t>
            </a:r>
          </a:p>
          <a:p>
            <a:pPr marL="457200" indent="-457200">
              <a:buFont typeface="Arial"/>
              <a:buChar char="•"/>
            </a:pPr>
            <a:endParaRPr lang="en-US" sz="2400" dirty="0" smtClean="0"/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Your links should NEVER have folders that are specific to your computer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C:\page2.html</a:t>
            </a:r>
          </a:p>
          <a:p>
            <a:pPr marL="457200" indent="-457200">
              <a:buFont typeface="Arial"/>
              <a:buChar char="•"/>
            </a:pPr>
            <a:endParaRPr lang="en-US" sz="2400" dirty="0" smtClean="0"/>
          </a:p>
          <a:p>
            <a:pPr marL="457200" indent="-457200">
              <a:buFont typeface="Arial"/>
              <a:buChar char="•"/>
            </a:pPr>
            <a:endParaRPr lang="en-US" sz="2400" dirty="0"/>
          </a:p>
        </p:txBody>
      </p:sp>
      <p:sp>
        <p:nvSpPr>
          <p:cNvPr id="5" name="&quot;No&quot; Symbol 4"/>
          <p:cNvSpPr/>
          <p:nvPr/>
        </p:nvSpPr>
        <p:spPr>
          <a:xfrm>
            <a:off x="3805889" y="4338964"/>
            <a:ext cx="1447437" cy="804536"/>
          </a:xfrm>
          <a:prstGeom prst="noSmoking">
            <a:avLst/>
          </a:prstGeom>
          <a:solidFill>
            <a:srgbClr val="FF0000"/>
          </a:solidFill>
          <a:ln w="0">
            <a:solidFill>
              <a:srgbClr val="FF0000">
                <a:alpha val="32000"/>
              </a:srgbClr>
            </a:solidFill>
          </a:ln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prstClr val="black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21278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Images as the 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5163"/>
            <a:ext cx="8229600" cy="2702991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The “clickable” component doesn’t have to be text.</a:t>
            </a:r>
          </a:p>
          <a:p>
            <a:endParaRPr lang="en-US" dirty="0" smtClean="0"/>
          </a:p>
        </p:txBody>
      </p:sp>
      <p:pic>
        <p:nvPicPr>
          <p:cNvPr id="8" name="Picture 7" descr="Screen Shot 2015-07-29 at 2.58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89" y="3883162"/>
            <a:ext cx="7504743" cy="1015454"/>
          </a:xfrm>
          <a:prstGeom prst="rect">
            <a:avLst/>
          </a:prstGeom>
        </p:spPr>
      </p:pic>
      <p:pic>
        <p:nvPicPr>
          <p:cNvPr id="9" name="Picture 8" descr="Screen Shot 2015-07-29 at 3.13.3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146" y="2344517"/>
            <a:ext cx="6811997" cy="1394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225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Usability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Make sure the clickable component has an informative name</a:t>
            </a:r>
          </a:p>
          <a:p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Information in the images should be available to those who can’t see the image</a:t>
            </a:r>
          </a:p>
          <a:p>
            <a:pPr marL="457200" indent="-457200">
              <a:buFont typeface="Arial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9557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368</Words>
  <Application>Microsoft Macintosh PowerPoint</Application>
  <PresentationFormat>On-screen Show (16:9)</PresentationFormat>
  <Paragraphs>56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041415 Powerpoint A</vt:lpstr>
      <vt:lpstr>Hyperlinks</vt:lpstr>
      <vt:lpstr>Links</vt:lpstr>
      <vt:lpstr>Anchor links</vt:lpstr>
      <vt:lpstr>Types of links</vt:lpstr>
      <vt:lpstr>Absolute reference</vt:lpstr>
      <vt:lpstr>Relative References</vt:lpstr>
      <vt:lpstr>Absolute vs Relative</vt:lpstr>
      <vt:lpstr>Using Images as the Link</vt:lpstr>
      <vt:lpstr>Usability Issues</vt:lpstr>
      <vt:lpstr>Targets</vt:lpstr>
      <vt:lpstr>Review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Hyperlinks</dc:title>
  <dc:creator>School of Michigan</dc:creator>
  <cp:lastModifiedBy>DEIL Edit C</cp:lastModifiedBy>
  <cp:revision>15</cp:revision>
  <dcterms:created xsi:type="dcterms:W3CDTF">2015-06-26T12:02:47Z</dcterms:created>
  <dcterms:modified xsi:type="dcterms:W3CDTF">2015-10-01T20:41:24Z</dcterms:modified>
</cp:coreProperties>
</file>