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8"/>
  </p:notesMasterIdLst>
  <p:sldIdLst>
    <p:sldId id="257" r:id="rId2"/>
    <p:sldId id="258" r:id="rId3"/>
    <p:sldId id="259" r:id="rId4"/>
    <p:sldId id="260" r:id="rId5"/>
    <p:sldId id="261" r:id="rId6"/>
    <p:sldId id="262" r:id="rId7"/>
    <p:sldId id="271" r:id="rId8"/>
    <p:sldId id="263" r:id="rId9"/>
    <p:sldId id="272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70" d="100"/>
          <a:sy n="170" d="100"/>
        </p:scale>
        <p:origin x="-1088" y="-6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90A93D-FFEB-A041-9B06-367314A0396C}" type="datetimeFigureOut">
              <a:rPr lang="en-US" smtClean="0"/>
              <a:t>10/1/15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6F4030-28C9-5546-9522-855F92CE5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2010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E94B5-2A2C-FB4D-9209-D1706FBDE3D2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13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551010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7369" y="1163054"/>
            <a:ext cx="8535737" cy="1537285"/>
          </a:xfrm>
          <a:prstGeom prst="rect">
            <a:avLst/>
          </a:prstGeom>
          <a:effectLst>
            <a:innerShdw blurRad="482600" dist="50800" dir="13500000">
              <a:srgbClr val="000000">
                <a:alpha val="37000"/>
              </a:srgbClr>
            </a:innerShdw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/>
          <a:lstStyle>
            <a:lvl1pPr>
              <a:defRPr sz="40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5265" y="2914650"/>
            <a:ext cx="7533105" cy="1314450"/>
          </a:xfrm>
        </p:spPr>
        <p:txBody>
          <a:bodyPr>
            <a:normAutofit/>
          </a:bodyPr>
          <a:lstStyle>
            <a:lvl1pPr marL="0" indent="0" algn="ctr">
              <a:buNone/>
              <a:defRPr sz="3100" b="1" i="0" baseline="0">
                <a:solidFill>
                  <a:srgbClr val="FDC227"/>
                </a:solidFill>
                <a:effectLst>
                  <a:innerShdw blurRad="63500" dist="50800" dir="13500000">
                    <a:srgbClr val="000000">
                      <a:alpha val="9000"/>
                    </a:srgbClr>
                  </a:innerShdw>
                </a:effectLst>
                <a:latin typeface="Gill Sans SemiBold"/>
                <a:cs typeface="Georgi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0756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49710"/>
            <a:ext cx="9144000" cy="701843"/>
          </a:xfrm>
          <a:prstGeom prst="rect">
            <a:avLst/>
          </a:prstGeom>
        </p:spPr>
        <p:txBody>
          <a:bodyPr/>
          <a:lstStyle>
            <a:lvl1pPr>
              <a:defRPr sz="3500" b="1" i="0" cap="none" baseline="0">
                <a:solidFill>
                  <a:srgbClr val="FFCB05"/>
                </a:solidFill>
                <a:effectLst>
                  <a:innerShdw blurRad="63500" dist="50800" dir="13500000">
                    <a:srgbClr val="000000">
                      <a:alpha val="14000"/>
                    </a:srgbClr>
                  </a:innerShdw>
                </a:effectLst>
                <a:latin typeface="Gill Sans SemiBold"/>
                <a:cs typeface="Georgi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91631"/>
            <a:ext cx="8229600" cy="270299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18977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948" y="768685"/>
            <a:ext cx="8662737" cy="1021556"/>
          </a:xfrm>
          <a:prstGeom prst="rect">
            <a:avLst/>
          </a:prstGeom>
        </p:spPr>
        <p:txBody>
          <a:bodyPr anchor="t"/>
          <a:lstStyle>
            <a:lvl1pPr algn="ctr">
              <a:defRPr sz="3500" b="1" i="0" cap="none">
                <a:solidFill>
                  <a:schemeClr val="bg1"/>
                </a:solidFill>
                <a:latin typeface="Gill Sans SemiBold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767263"/>
            <a:ext cx="7772400" cy="537912"/>
          </a:xfrm>
        </p:spPr>
        <p:txBody>
          <a:bodyPr anchor="b">
            <a:normAutofit/>
          </a:bodyPr>
          <a:lstStyle>
            <a:lvl1pPr marL="0" indent="0" algn="ctr">
              <a:buNone/>
              <a:defRPr sz="2400">
                <a:solidFill>
                  <a:srgbClr val="FDC227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30894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97979"/>
            <a:ext cx="8229600" cy="702172"/>
          </a:xfrm>
          <a:prstGeom prst="rect">
            <a:avLst/>
          </a:prstGeom>
        </p:spPr>
        <p:txBody>
          <a:bodyPr/>
          <a:lstStyle>
            <a:lvl1pPr>
              <a:defRPr sz="32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1800" b="1" i="0" cap="none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1800" b="0" i="0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0607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1613"/>
            <a:ext cx="8229600" cy="689722"/>
          </a:xfrm>
          <a:prstGeom prst="rect">
            <a:avLst/>
          </a:prstGeom>
        </p:spPr>
        <p:txBody>
          <a:bodyPr/>
          <a:lstStyle>
            <a:lvl1pPr>
              <a:defRPr sz="3200" b="0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 i="0" cap="none">
                <a:solidFill>
                  <a:srgbClr val="FDC227"/>
                </a:solidFill>
                <a:effectLst/>
                <a:latin typeface="Gill Sans SemiBold"/>
                <a:cs typeface="Lucida Grande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8105"/>
            <a:ext cx="4040188" cy="2963466"/>
          </a:xfrm>
        </p:spPr>
        <p:txBody>
          <a:bodyPr/>
          <a:lstStyle>
            <a:lvl1pPr>
              <a:defRPr sz="1800"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0">
                <a:solidFill>
                  <a:srgbClr val="FDC227"/>
                </a:solidFill>
                <a:effectLst/>
                <a:latin typeface="Gill Sans SemiBold"/>
                <a:cs typeface="Lucida Grande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818105"/>
            <a:ext cx="4041775" cy="2963466"/>
          </a:xfrm>
        </p:spPr>
        <p:txBody>
          <a:bodyPr/>
          <a:lstStyle>
            <a:lvl1pPr>
              <a:defRPr sz="1800"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07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8368"/>
            <a:ext cx="8229600" cy="689722"/>
          </a:xfrm>
          <a:prstGeom prst="rect">
            <a:avLst/>
          </a:prstGeom>
        </p:spPr>
        <p:txBody>
          <a:bodyPr/>
          <a:lstStyle>
            <a:lvl1pPr>
              <a:defRPr sz="30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99499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64853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500048"/>
            <a:ext cx="3008313" cy="696593"/>
          </a:xfrm>
          <a:prstGeom prst="rect">
            <a:avLst/>
          </a:prstGeom>
        </p:spPr>
        <p:txBody>
          <a:bodyPr anchor="b"/>
          <a:lstStyle>
            <a:lvl1pPr algn="l">
              <a:defRPr sz="1800" b="0" i="0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500049"/>
            <a:ext cx="5111750" cy="4214891"/>
          </a:xfrm>
        </p:spPr>
        <p:txBody>
          <a:bodyPr/>
          <a:lstStyle>
            <a:lvl1pPr>
              <a:defRPr sz="2800" b="0" i="0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2800" b="0" i="1">
                <a:latin typeface="Gill Sans SemiBold"/>
                <a:cs typeface="Lucida Grande"/>
              </a:defRPr>
            </a:lvl2pPr>
            <a:lvl3pPr>
              <a:defRPr sz="2400" b="0" i="1">
                <a:latin typeface="Gill Sans SemiBold"/>
                <a:cs typeface="Lucida Grande"/>
              </a:defRPr>
            </a:lvl3pPr>
            <a:lvl4pPr>
              <a:defRPr sz="2000" b="0" i="1">
                <a:latin typeface="Gill Sans SemiBold"/>
                <a:cs typeface="Lucida Grande"/>
              </a:defRPr>
            </a:lvl4pPr>
            <a:lvl5pPr>
              <a:defRPr sz="2000" b="0" i="1">
                <a:latin typeface="Gill Sans SemiBold"/>
                <a:cs typeface="Lucida Grande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196643"/>
            <a:ext cx="3008313" cy="3518297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48788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0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Gill Sans SemiBold"/>
                <a:cs typeface="Lucida Grande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806121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.jpg"/><Relationship Id="rId1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 descr="introhtml_SC_topbar.png"/>
          <p:cNvPicPr>
            <a:picLocks noChangeAspect="1"/>
          </p:cNvPicPr>
          <p:nvPr userDrawn="1"/>
        </p:nvPicPr>
        <p:blipFill rotWithShape="1">
          <a:blip r:embed="rId1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428"/>
          <a:stretch/>
        </p:blipFill>
        <p:spPr>
          <a:xfrm>
            <a:off x="0" y="12096"/>
            <a:ext cx="9144000" cy="38946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30" name="TextBox 29"/>
          <p:cNvSpPr txBox="1"/>
          <p:nvPr userDrawn="1"/>
        </p:nvSpPr>
        <p:spPr>
          <a:xfrm>
            <a:off x="647092" y="30332"/>
            <a:ext cx="21767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Lucida Grande"/>
                <a:cs typeface="Lucida Grande"/>
              </a:rPr>
              <a:t>The Evolution of HTML</a:t>
            </a:r>
            <a:endParaRPr lang="en-US" sz="14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Lucida Grande"/>
              <a:cs typeface="Lucida Grande"/>
            </a:endParaRPr>
          </a:p>
        </p:txBody>
      </p:sp>
      <p:sp>
        <p:nvSpPr>
          <p:cNvPr id="31" name="TextBox 30"/>
          <p:cNvSpPr txBox="1"/>
          <p:nvPr userDrawn="1"/>
        </p:nvSpPr>
        <p:spPr>
          <a:xfrm>
            <a:off x="7193037" y="-17228"/>
            <a:ext cx="16207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INTRODUCTION</a:t>
            </a:r>
            <a:r>
              <a:rPr lang="en-US" sz="1100" baseline="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</a:p>
        </p:txBody>
      </p:sp>
      <p:sp>
        <p:nvSpPr>
          <p:cNvPr id="32" name="TextBox 31"/>
          <p:cNvSpPr txBox="1"/>
          <p:nvPr userDrawn="1"/>
        </p:nvSpPr>
        <p:spPr>
          <a:xfrm>
            <a:off x="30236" y="-6048"/>
            <a:ext cx="701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i="0" dirty="0" smtClean="0">
                <a:solidFill>
                  <a:srgbClr val="F8C01B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elvetica Neue Bold Condensed"/>
                <a:cs typeface="Helvetica Neue Bold Condensed"/>
              </a:rPr>
              <a:t>01.02</a:t>
            </a:r>
            <a:endParaRPr lang="en-US" b="0" i="0" dirty="0">
              <a:solidFill>
                <a:srgbClr val="F8C01B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Helvetica Neue Bold Condensed"/>
              <a:cs typeface="Helvetica Neue Bold Condensed"/>
            </a:endParaRPr>
          </a:p>
        </p:txBody>
      </p:sp>
      <p:sp>
        <p:nvSpPr>
          <p:cNvPr id="33" name="TextBox 32"/>
          <p:cNvSpPr txBox="1"/>
          <p:nvPr userDrawn="1"/>
        </p:nvSpPr>
        <p:spPr>
          <a:xfrm>
            <a:off x="7420429" y="112468"/>
            <a:ext cx="120347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aseline="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TO HTML</a:t>
            </a:r>
            <a:endParaRPr lang="en-US" sz="1100" dirty="0" smtClean="0"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0178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3200" b="1" i="0" kern="1200">
          <a:solidFill>
            <a:schemeClr val="bg1"/>
          </a:solidFill>
          <a:latin typeface="Gill Sans SemiBold"/>
          <a:ea typeface="+mn-ea"/>
          <a:cs typeface="Lucida Grande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b="1" i="0" kern="1200">
          <a:solidFill>
            <a:schemeClr val="bg1"/>
          </a:solidFill>
          <a:latin typeface="Gill Sans SemiBold"/>
          <a:ea typeface="+mn-ea"/>
          <a:cs typeface="Lucida Grande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b="0" i="1" kern="1200">
          <a:solidFill>
            <a:schemeClr val="bg1"/>
          </a:solidFill>
          <a:latin typeface="Gill Sans SemiBold"/>
          <a:ea typeface="+mn-ea"/>
          <a:cs typeface="Lucida Grande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500" b="0" i="1" kern="1200">
          <a:solidFill>
            <a:schemeClr val="bg1"/>
          </a:solidFill>
          <a:latin typeface="Gill Sans SemiBold"/>
          <a:ea typeface="+mn-ea"/>
          <a:cs typeface="Lucida Grande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200" b="0" i="1" kern="1200">
          <a:solidFill>
            <a:schemeClr val="bg1"/>
          </a:solidFill>
          <a:latin typeface="Gill Sans SemiBold"/>
          <a:ea typeface="+mn-ea"/>
          <a:cs typeface="Lucida Grande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400" dirty="0" smtClean="0"/>
              <a:t>HTML5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What it is…and why we aren’t </a:t>
            </a:r>
          </a:p>
          <a:p>
            <a:r>
              <a:rPr lang="en-US" sz="3200" dirty="0" smtClean="0"/>
              <a:t>starting at HTML 1.0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153805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Browser Wars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3633"/>
            <a:ext cx="8229600" cy="3233974"/>
          </a:xfrm>
        </p:spPr>
        <p:txBody>
          <a:bodyPr>
            <a:no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400" dirty="0" smtClean="0"/>
              <a:t>Browsers had proprietary tags</a:t>
            </a:r>
          </a:p>
          <a:p>
            <a:pPr marL="1200150" lvl="1" indent="-457200">
              <a:buFont typeface="Arial"/>
              <a:buChar char="•"/>
            </a:pPr>
            <a:r>
              <a:rPr lang="en-US" sz="2200" dirty="0" smtClean="0"/>
              <a:t>&lt;</a:t>
            </a:r>
            <a:r>
              <a:rPr lang="en-US" sz="2200" dirty="0"/>
              <a:t>marquee&gt;...&lt;/marquee&gt; </a:t>
            </a:r>
            <a:r>
              <a:rPr lang="en-US" sz="2200" dirty="0" smtClean="0"/>
              <a:t> (</a:t>
            </a:r>
            <a:r>
              <a:rPr lang="en-US" sz="2200" dirty="0"/>
              <a:t>scrolling text) </a:t>
            </a:r>
          </a:p>
          <a:p>
            <a:pPr marL="1200150" lvl="1" indent="-457200">
              <a:buFont typeface="Arial"/>
              <a:buChar char="•"/>
            </a:pPr>
            <a:r>
              <a:rPr lang="en-US" sz="2200" dirty="0" smtClean="0"/>
              <a:t>&lt;</a:t>
            </a:r>
            <a:r>
              <a:rPr lang="en-US" sz="2200" dirty="0"/>
              <a:t>blink&gt;...&lt;/blink&gt; </a:t>
            </a:r>
            <a:r>
              <a:rPr lang="en-US" sz="2200" dirty="0" smtClean="0"/>
              <a:t> (</a:t>
            </a:r>
            <a:r>
              <a:rPr lang="en-US" sz="2200" dirty="0"/>
              <a:t>blinking text)</a:t>
            </a:r>
            <a:r>
              <a:rPr lang="en-US" sz="2200" dirty="0" smtClean="0"/>
              <a:t>.</a:t>
            </a:r>
          </a:p>
          <a:p>
            <a:pPr lvl="1" indent="0">
              <a:buNone/>
            </a:pPr>
            <a:endParaRPr lang="en-US" sz="800" dirty="0" smtClean="0"/>
          </a:p>
          <a:p>
            <a:pPr marL="457200" indent="-457200">
              <a:buFont typeface="Arial"/>
              <a:buChar char="•"/>
            </a:pPr>
            <a:r>
              <a:rPr lang="en-US" sz="2400" dirty="0"/>
              <a:t>O</a:t>
            </a:r>
            <a:r>
              <a:rPr lang="en-US" sz="2400" dirty="0" smtClean="0"/>
              <a:t>ther </a:t>
            </a:r>
            <a:r>
              <a:rPr lang="en-US" sz="2400" dirty="0"/>
              <a:t>tags that went against the spirit of the original tenets of HTML were added, e.g. &lt;font</a:t>
            </a:r>
            <a:r>
              <a:rPr lang="en-US" sz="2400" dirty="0" smtClean="0"/>
              <a:t>&gt;, &lt;</a:t>
            </a:r>
            <a:r>
              <a:rPr lang="en-US" sz="2400" dirty="0"/>
              <a:t>center</a:t>
            </a:r>
            <a:r>
              <a:rPr lang="en-US" sz="2400" dirty="0" smtClean="0"/>
              <a:t>&gt;, and &lt;</a:t>
            </a:r>
            <a:r>
              <a:rPr lang="en-US" sz="2400" dirty="0" err="1" smtClean="0"/>
              <a:t>bgcolor</a:t>
            </a:r>
            <a:r>
              <a:rPr lang="en-US" sz="2400" dirty="0" smtClean="0"/>
              <a:t>&gt; </a:t>
            </a:r>
          </a:p>
          <a:p>
            <a:endParaRPr lang="en-US" sz="800" dirty="0"/>
          </a:p>
          <a:p>
            <a:pPr marL="457200" indent="-457200">
              <a:buFont typeface="Arial"/>
              <a:buChar char="•"/>
            </a:pPr>
            <a:r>
              <a:rPr lang="en-US" sz="2400" dirty="0" smtClean="0"/>
              <a:t>Origination of  “Best viewed on” messages.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043153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 Standards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70653"/>
            <a:ext cx="8229600" cy="3251869"/>
          </a:xfrm>
        </p:spPr>
        <p:txBody>
          <a:bodyPr>
            <a:norm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800" dirty="0" smtClean="0"/>
              <a:t>No one “runs” the Internet or the Web,  some groups do take proactive roles:</a:t>
            </a:r>
          </a:p>
          <a:p>
            <a:pPr marL="1200150" lvl="1" indent="-457200">
              <a:buFont typeface="Arial"/>
              <a:buChar char="•"/>
            </a:pPr>
            <a:r>
              <a:rPr lang="en-US" sz="2800" dirty="0" smtClean="0"/>
              <a:t>Internet Engineering Task Force (IETF)</a:t>
            </a:r>
          </a:p>
          <a:p>
            <a:pPr marL="1200150" lvl="1" indent="-457200">
              <a:buFont typeface="Arial"/>
              <a:buChar char="•"/>
            </a:pPr>
            <a:r>
              <a:rPr lang="en-US" sz="2800" dirty="0" smtClean="0"/>
              <a:t>World Wide Web Consortium (W3C)</a:t>
            </a:r>
          </a:p>
          <a:p>
            <a:pPr marL="1200150" lvl="1" indent="-457200">
              <a:buFont typeface="Arial"/>
              <a:buChar char="•"/>
            </a:pPr>
            <a:r>
              <a:rPr lang="en-US" sz="2800" dirty="0" smtClean="0"/>
              <a:t>The Web Accessibility Initiative (WAI)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5053221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Evolution of </a:t>
            </a:r>
            <a:r>
              <a:rPr lang="en-US" dirty="0" smtClean="0"/>
              <a:t>Browsers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7807501"/>
              </p:ext>
            </p:extLst>
          </p:nvPr>
        </p:nvGraphicFramePr>
        <p:xfrm>
          <a:off x="584420" y="1401903"/>
          <a:ext cx="8000780" cy="33484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00390"/>
                <a:gridCol w="4000390"/>
              </a:tblGrid>
              <a:tr h="181487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</a:tr>
              <a:tr h="54446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1990 – 1994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HTML was simple, content was primarily</a:t>
                      </a:r>
                      <a:r>
                        <a:rPr lang="en-US" sz="1800" baseline="0" dirty="0" smtClean="0"/>
                        <a:t> text-based</a:t>
                      </a:r>
                      <a:endParaRPr lang="en-US" sz="1800" dirty="0"/>
                    </a:p>
                  </a:txBody>
                  <a:tcPr/>
                </a:tc>
              </a:tr>
              <a:tr h="54446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1993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Mosaic</a:t>
                      </a:r>
                      <a:r>
                        <a:rPr lang="en-US" sz="1800" baseline="0" dirty="0" smtClean="0"/>
                        <a:t> enters the scene with images and … BOOM!!!</a:t>
                      </a:r>
                      <a:endParaRPr lang="en-US" sz="1800" dirty="0"/>
                    </a:p>
                  </a:txBody>
                  <a:tcPr/>
                </a:tc>
              </a:tr>
              <a:tr h="54446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1995 – 1999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Cross-browser</a:t>
                      </a:r>
                      <a:r>
                        <a:rPr lang="en-US" sz="1800" baseline="0" dirty="0" smtClean="0"/>
                        <a:t> compatibility falls apart</a:t>
                      </a:r>
                      <a:endParaRPr lang="en-US" sz="1800" dirty="0"/>
                    </a:p>
                  </a:txBody>
                  <a:tcPr/>
                </a:tc>
              </a:tr>
              <a:tr h="54446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2000 – 2005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Browsers move toward separating</a:t>
                      </a:r>
                      <a:r>
                        <a:rPr lang="en-US" sz="1800" baseline="0" dirty="0" smtClean="0"/>
                        <a:t> content from style.</a:t>
                      </a:r>
                      <a:endParaRPr lang="en-US" sz="1800" dirty="0"/>
                    </a:p>
                  </a:txBody>
                  <a:tcPr/>
                </a:tc>
              </a:tr>
              <a:tr h="670405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2005 – 2008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Using HTML files in coordination</a:t>
                      </a:r>
                      <a:r>
                        <a:rPr lang="en-US" sz="1800" baseline="0" dirty="0" smtClean="0"/>
                        <a:t> with CSS becomes new standard.</a:t>
                      </a:r>
                      <a:endParaRPr lang="en-US" sz="1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01274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000" y="558880"/>
            <a:ext cx="8432800" cy="701843"/>
          </a:xfrm>
        </p:spPr>
        <p:txBody>
          <a:bodyPr/>
          <a:lstStyle/>
          <a:p>
            <a:r>
              <a:rPr lang="en-US" dirty="0" smtClean="0"/>
              <a:t>Evolution of HTML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45995064"/>
              </p:ext>
            </p:extLst>
          </p:nvPr>
        </p:nvGraphicFramePr>
        <p:xfrm>
          <a:off x="325120" y="1200965"/>
          <a:ext cx="8483600" cy="36439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0880"/>
                <a:gridCol w="7352720"/>
              </a:tblGrid>
              <a:tr h="193368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/>
                </a:tc>
              </a:tr>
              <a:tr h="453799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1993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HTML</a:t>
                      </a:r>
                      <a:r>
                        <a:rPr lang="en-US" sz="1800" baseline="0" dirty="0" smtClean="0"/>
                        <a:t> 1.0  - Developed by Tim Berners-Lee to link document</a:t>
                      </a:r>
                      <a:endParaRPr lang="en-US" sz="1800" dirty="0"/>
                    </a:p>
                  </a:txBody>
                  <a:tcPr/>
                </a:tc>
              </a:tr>
              <a:tr h="580104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1995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HTML 2.0 </a:t>
                      </a:r>
                      <a:r>
                        <a:rPr lang="en-US" sz="1800" baseline="0" dirty="0" smtClean="0"/>
                        <a:t> - Developed by Internet Engineering  Task Force RFC to include stylized text and tables</a:t>
                      </a:r>
                      <a:endParaRPr lang="en-US" sz="1800" dirty="0" smtClean="0"/>
                    </a:p>
                  </a:txBody>
                  <a:tcPr/>
                </a:tc>
              </a:tr>
              <a:tr h="2762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1996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CSS 1</a:t>
                      </a:r>
                      <a:endParaRPr lang="en-US" sz="1400" dirty="0"/>
                    </a:p>
                  </a:txBody>
                  <a:tcPr/>
                </a:tc>
              </a:tr>
              <a:tr h="453799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1997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HTML 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3.2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</a:rPr>
                        <a:t> –</a:t>
                      </a:r>
                      <a:r>
                        <a:rPr lang="en-US" sz="1800" baseline="0" dirty="0" smtClean="0">
                          <a:solidFill>
                            <a:srgbClr val="FF8000"/>
                          </a:solidFill>
                        </a:rPr>
                        <a:t> </a:t>
                      </a:r>
                      <a:r>
                        <a:rPr lang="en-US" sz="1800" baseline="0" dirty="0" smtClean="0">
                          <a:solidFill>
                            <a:srgbClr val="000000"/>
                          </a:solidFill>
                        </a:rPr>
                        <a:t>Developed by 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</a:rPr>
                        <a:t>W3C</a:t>
                      </a:r>
                      <a:r>
                        <a:rPr lang="en-US" sz="1800" baseline="0" dirty="0" smtClean="0">
                          <a:solidFill>
                            <a:srgbClr val="FF8000"/>
                          </a:solidFill>
                        </a:rPr>
                        <a:t> </a:t>
                      </a:r>
                      <a:r>
                        <a:rPr lang="en-US" sz="1800" baseline="0" dirty="0" smtClean="0">
                          <a:solidFill>
                            <a:srgbClr val="000000"/>
                          </a:solidFill>
                        </a:rPr>
                        <a:t>and included browser specific  features</a:t>
                      </a:r>
                      <a:endParaRPr 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453799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1997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HTML</a:t>
                      </a:r>
                      <a:r>
                        <a:rPr lang="en-US" sz="1800" baseline="0" dirty="0" smtClean="0"/>
                        <a:t> 4.0 – A move back to normalizing the pages across platforms. </a:t>
                      </a:r>
                      <a:endParaRPr lang="en-US" sz="1800" dirty="0"/>
                    </a:p>
                  </a:txBody>
                  <a:tcPr/>
                </a:tc>
              </a:tr>
              <a:tr h="2762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1998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CSS 2</a:t>
                      </a:r>
                      <a:endParaRPr lang="en-US" sz="1400" dirty="0"/>
                    </a:p>
                  </a:txBody>
                  <a:tcPr/>
                </a:tc>
              </a:tr>
              <a:tr h="331488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1999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HTML 4.01 – Introduced</a:t>
                      </a:r>
                      <a:r>
                        <a:rPr lang="en-US" sz="1800" baseline="0" dirty="0" smtClean="0"/>
                        <a:t> different document types</a:t>
                      </a:r>
                      <a:endParaRPr lang="en-US" sz="1800" dirty="0"/>
                    </a:p>
                  </a:txBody>
                  <a:tcPr/>
                </a:tc>
              </a:tr>
              <a:tr h="453799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2012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HTML 5  - Back to HTML </a:t>
                      </a:r>
                      <a:r>
                        <a:rPr lang="en-US" sz="1800" baseline="0" dirty="0" smtClean="0"/>
                        <a:t> plus multimedia and semantic tags</a:t>
                      </a:r>
                      <a:endParaRPr lang="en-US" sz="1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669827" y="1731602"/>
            <a:ext cx="34895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solidFill>
                <a:prstClr val="black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260107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we are 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3" y="1253425"/>
            <a:ext cx="8188957" cy="2702991"/>
          </a:xfrm>
        </p:spPr>
        <p:txBody>
          <a:bodyPr>
            <a:no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200" dirty="0" smtClean="0"/>
              <a:t>HTML5 is a cooperation between W3C and the Web Hypertext Application Technology Working Group(WHATWG)</a:t>
            </a:r>
          </a:p>
          <a:p>
            <a:pPr marL="457200" indent="-457200">
              <a:spcBef>
                <a:spcPts val="1728"/>
              </a:spcBef>
              <a:buFont typeface="Arial"/>
              <a:buChar char="•"/>
            </a:pPr>
            <a:r>
              <a:rPr lang="en-US" sz="2200" dirty="0" smtClean="0"/>
              <a:t>Established Guidelines</a:t>
            </a:r>
            <a:endParaRPr lang="en-US" sz="2200" dirty="0"/>
          </a:p>
          <a:p>
            <a:pPr marL="1200150" lvl="1" indent="-457200">
              <a:buFont typeface="Arial"/>
              <a:buChar char="•"/>
            </a:pPr>
            <a:r>
              <a:rPr lang="en-US" dirty="0" smtClean="0"/>
              <a:t>New features should be based on HTML, CSS, the DOM, </a:t>
            </a:r>
          </a:p>
          <a:p>
            <a:pPr lvl="1" indent="0">
              <a:buNone/>
            </a:pPr>
            <a:r>
              <a:rPr lang="en-US" dirty="0"/>
              <a:t>	 </a:t>
            </a:r>
            <a:r>
              <a:rPr lang="en-US" dirty="0" smtClean="0"/>
              <a:t>   and JavaScript</a:t>
            </a:r>
          </a:p>
          <a:p>
            <a:pPr marL="1200150" lvl="1" indent="-457200">
              <a:buFont typeface="Arial"/>
              <a:buChar char="•"/>
            </a:pPr>
            <a:r>
              <a:rPr lang="en-US" dirty="0" smtClean="0"/>
              <a:t>Reduce the need for external plugins (e.g. Flash) </a:t>
            </a:r>
            <a:endParaRPr lang="en-US" dirty="0"/>
          </a:p>
          <a:p>
            <a:pPr marL="1200150" lvl="1" indent="-457200">
              <a:buFont typeface="Arial"/>
              <a:buChar char="•"/>
            </a:pPr>
            <a:r>
              <a:rPr lang="en-US" dirty="0" smtClean="0"/>
              <a:t>More markup to replace scripting</a:t>
            </a:r>
            <a:endParaRPr lang="en-US" dirty="0"/>
          </a:p>
          <a:p>
            <a:pPr marL="1200150" lvl="1" indent="-457200">
              <a:buFont typeface="Arial"/>
              <a:buChar char="•"/>
            </a:pPr>
            <a:r>
              <a:rPr lang="en-US" dirty="0" smtClean="0"/>
              <a:t>HTML5 should be device independent</a:t>
            </a:r>
            <a:endParaRPr lang="en-US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5138225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31593"/>
            <a:ext cx="8229600" cy="2702991"/>
          </a:xfrm>
        </p:spPr>
        <p:txBody>
          <a:bodyPr>
            <a:noAutofit/>
          </a:bodyPr>
          <a:lstStyle/>
          <a:p>
            <a:pPr marL="457200" indent="-457200">
              <a:spcBef>
                <a:spcPts val="1776"/>
              </a:spcBef>
              <a:buFont typeface="Arial"/>
              <a:buChar char="•"/>
            </a:pPr>
            <a:r>
              <a:rPr lang="en-US" sz="2400" dirty="0" smtClean="0"/>
              <a:t>Browsers translate HTML documents into viewable webpages</a:t>
            </a:r>
          </a:p>
          <a:p>
            <a:pPr marL="457200" indent="-457200">
              <a:spcBef>
                <a:spcPts val="1776"/>
              </a:spcBef>
              <a:buFont typeface="Arial"/>
              <a:buChar char="•"/>
            </a:pPr>
            <a:r>
              <a:rPr lang="en-US" sz="2400" dirty="0" smtClean="0"/>
              <a:t>HTML was intended to facilitate content types</a:t>
            </a:r>
          </a:p>
          <a:p>
            <a:pPr marL="457200" indent="-457200">
              <a:spcBef>
                <a:spcPts val="1776"/>
              </a:spcBef>
              <a:buFont typeface="Arial"/>
              <a:buChar char="•"/>
            </a:pPr>
            <a:r>
              <a:rPr lang="en-US" sz="2400" dirty="0" smtClean="0"/>
              <a:t>When designers want to do something new they write non-standard code to force browsers to do it</a:t>
            </a:r>
          </a:p>
          <a:p>
            <a:pPr marL="457200" indent="-457200">
              <a:spcBef>
                <a:spcPts val="1776"/>
              </a:spcBef>
              <a:buFont typeface="Arial"/>
              <a:buChar char="•"/>
            </a:pPr>
            <a:r>
              <a:rPr lang="en-US" sz="2400" dirty="0" smtClean="0"/>
              <a:t>New standards are written to handle new requirements and browsers adopt the new standards</a:t>
            </a:r>
          </a:p>
        </p:txBody>
      </p:sp>
    </p:spTree>
    <p:extLst>
      <p:ext uri="{BB962C8B-B14F-4D97-AF65-F5344CB8AC3E}">
        <p14:creationId xmlns:p14="http://schemas.microsoft.com/office/powerpoint/2010/main" val="10139985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Acknowledgements/Contributions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3633"/>
            <a:ext cx="8229600" cy="333935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2000" dirty="0"/>
              <a:t>These slides are Copyright </a:t>
            </a:r>
            <a:r>
              <a:rPr lang="en-US" sz="2000" dirty="0" smtClean="0"/>
              <a:t>2015-  Colleen van Lent as </a:t>
            </a:r>
            <a:r>
              <a:rPr lang="en-US" sz="2000" dirty="0"/>
              <a:t>part of http://</a:t>
            </a:r>
            <a:r>
              <a:rPr lang="en-US" sz="2000" dirty="0" err="1"/>
              <a:t>www.intro-webdesign.com</a:t>
            </a:r>
            <a:r>
              <a:rPr lang="en-US" sz="2000" dirty="0"/>
              <a:t>/ and made available under a Creative Commons Attribution 4.0 License.  Please maintain this last slide in all copies of the document to comply with the attribution requirements of the license.  If you make a change, feel free to add your name and organization to the list of contributors on this page as you republish the materials.</a:t>
            </a:r>
          </a:p>
          <a:p>
            <a:pPr>
              <a:defRPr/>
            </a:pPr>
            <a:endParaRPr lang="en-US" sz="2000" dirty="0"/>
          </a:p>
          <a:p>
            <a:pPr>
              <a:defRPr/>
            </a:pPr>
            <a:r>
              <a:rPr lang="en-US" sz="2000" dirty="0"/>
              <a:t>Initial Development: </a:t>
            </a:r>
            <a:r>
              <a:rPr lang="en-US" sz="2000" dirty="0" smtClean="0"/>
              <a:t>Colleen van Lent , </a:t>
            </a:r>
            <a:r>
              <a:rPr lang="en-US" sz="2000" dirty="0"/>
              <a:t>University of Michigan School of Information</a:t>
            </a:r>
          </a:p>
          <a:p>
            <a:pPr>
              <a:defRPr/>
            </a:pPr>
            <a:endParaRPr lang="en-US" sz="2000" dirty="0" smtClean="0">
              <a:solidFill>
                <a:schemeClr val="tx1"/>
              </a:solidFill>
            </a:endParaRPr>
          </a:p>
          <a:p>
            <a:pPr>
              <a:defRPr/>
            </a:pPr>
            <a:endParaRPr lang="en-US" sz="2000" dirty="0">
              <a:solidFill>
                <a:schemeClr val="tx1"/>
              </a:solidFill>
            </a:endParaRPr>
          </a:p>
          <a:p>
            <a:pPr>
              <a:defRPr/>
            </a:pPr>
            <a:endParaRPr lang="en-US" sz="20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endParaRPr lang="en-US" sz="2000" dirty="0"/>
          </a:p>
        </p:txBody>
      </p:sp>
      <p:pic>
        <p:nvPicPr>
          <p:cNvPr id="5" name="Picture 4" descr="by-n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1176" y="4401914"/>
            <a:ext cx="1432662" cy="501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5894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What is HTML?  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70536"/>
            <a:ext cx="8229600" cy="3425558"/>
          </a:xfrm>
        </p:spPr>
        <p:txBody>
          <a:bodyPr>
            <a:normAutofit fontScale="77500" lnSpcReduction="20000"/>
          </a:bodyPr>
          <a:lstStyle/>
          <a:p>
            <a:pPr marL="457200" indent="-457200">
              <a:buFont typeface="Arial"/>
              <a:buChar char="•"/>
            </a:pPr>
            <a:r>
              <a:rPr lang="en-US" sz="3400" dirty="0" smtClean="0"/>
              <a:t>HTML stands for </a:t>
            </a:r>
            <a:r>
              <a:rPr lang="en-US" sz="3400" dirty="0" smtClean="0">
                <a:solidFill>
                  <a:srgbClr val="FF6600"/>
                </a:solidFill>
              </a:rPr>
              <a:t>Hypertext Markup Language</a:t>
            </a:r>
            <a:endParaRPr lang="en-US" sz="3400" dirty="0" smtClean="0"/>
          </a:p>
          <a:p>
            <a:endParaRPr lang="en-US" sz="3400" dirty="0" smtClean="0"/>
          </a:p>
          <a:p>
            <a:pPr marL="457200" indent="-457200">
              <a:buFont typeface="Arial"/>
              <a:buChar char="•"/>
            </a:pPr>
            <a:r>
              <a:rPr lang="en-US" sz="3400" dirty="0" smtClean="0"/>
              <a:t>Markup languages are not the same as programming languages, they use </a:t>
            </a:r>
            <a:r>
              <a:rPr lang="en-US" sz="3400" b="1" i="1" dirty="0" smtClean="0">
                <a:solidFill>
                  <a:srgbClr val="FF6600"/>
                </a:solidFill>
              </a:rPr>
              <a:t>tags</a:t>
            </a:r>
            <a:r>
              <a:rPr lang="en-US" sz="3400" dirty="0" smtClean="0">
                <a:solidFill>
                  <a:srgbClr val="FF6600"/>
                </a:solidFill>
              </a:rPr>
              <a:t> </a:t>
            </a:r>
            <a:r>
              <a:rPr lang="en-US" sz="3400" dirty="0" smtClean="0"/>
              <a:t>to annotate documents.</a:t>
            </a:r>
          </a:p>
          <a:p>
            <a:pPr marL="457200" indent="-457200">
              <a:buFont typeface="Arial"/>
              <a:buChar char="•"/>
            </a:pPr>
            <a:endParaRPr lang="en-US" sz="3400" dirty="0" smtClean="0"/>
          </a:p>
          <a:p>
            <a:pPr marL="457200" indent="-457200">
              <a:buFont typeface="Arial"/>
              <a:buChar char="•"/>
            </a:pPr>
            <a:r>
              <a:rPr lang="en-US" sz="3400" dirty="0" smtClean="0"/>
              <a:t>In HTML the tags indicate where headings, images, lists, links, line breaks, and other components should go.</a:t>
            </a:r>
          </a:p>
          <a:p>
            <a:pPr marL="457200" indent="-457200">
              <a:buFont typeface="Arial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50757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.html files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3634"/>
            <a:ext cx="8229600" cy="3162803"/>
          </a:xfrm>
        </p:spPr>
        <p:txBody>
          <a:bodyPr>
            <a:no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400" dirty="0" smtClean="0"/>
              <a:t>When your computer opens a .html file, it knows to open it in an Internet browser (Chrome, Firefox, Safari, etc.)</a:t>
            </a:r>
          </a:p>
          <a:p>
            <a:endParaRPr lang="en-US" sz="800" dirty="0" smtClean="0"/>
          </a:p>
          <a:p>
            <a:pPr marL="457200" indent="-457200">
              <a:buFont typeface="Arial"/>
              <a:buChar char="•"/>
            </a:pPr>
            <a:r>
              <a:rPr lang="en-US" sz="2400" dirty="0" smtClean="0"/>
              <a:t>The browser can read this file and know how to display it on the screen.</a:t>
            </a:r>
          </a:p>
          <a:p>
            <a:endParaRPr lang="en-US" sz="800" dirty="0" smtClean="0"/>
          </a:p>
          <a:p>
            <a:pPr marL="457200" indent="-457200">
              <a:buFont typeface="Arial"/>
              <a:buChar char="•"/>
            </a:pPr>
            <a:r>
              <a:rPr lang="en-US" sz="2400" dirty="0" smtClean="0"/>
              <a:t>Screen readers and other assistive devices can also utilize the HTML tags to present the information is special ways.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337896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HTML Files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8281"/>
            <a:ext cx="8229600" cy="2702991"/>
          </a:xfrm>
        </p:spPr>
        <p:txBody>
          <a:bodyPr>
            <a:noAutofit/>
          </a:bodyPr>
          <a:lstStyle/>
          <a:p>
            <a:pPr marL="457200" indent="-457200" algn="ctr">
              <a:buFont typeface="Arial"/>
              <a:buChar char="•"/>
            </a:pPr>
            <a:r>
              <a:rPr lang="en-US" dirty="0" smtClean="0"/>
              <a:t>HTML is similar to English, so you can </a:t>
            </a:r>
          </a:p>
          <a:p>
            <a:pPr algn="ctr"/>
            <a:r>
              <a:rPr lang="en-US" dirty="0" smtClean="0"/>
              <a:t>understand it even if you don’t know </a:t>
            </a:r>
          </a:p>
          <a:p>
            <a:pPr algn="ctr"/>
            <a:r>
              <a:rPr lang="en-US" dirty="0" smtClean="0"/>
              <a:t>much about it.  (</a:t>
            </a:r>
            <a:r>
              <a:rPr lang="en-US" dirty="0" smtClean="0">
                <a:solidFill>
                  <a:srgbClr val="FF6600"/>
                </a:solidFill>
              </a:rPr>
              <a:t>sample.htm</a:t>
            </a:r>
            <a:r>
              <a:rPr lang="en-US" dirty="0" smtClean="0"/>
              <a:t>l)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50732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“Learning” HTML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3632"/>
            <a:ext cx="8229600" cy="3355284"/>
          </a:xfrm>
        </p:spPr>
        <p:txBody>
          <a:bodyPr>
            <a:no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400" dirty="0" smtClean="0"/>
              <a:t>In the beginning you worry about </a:t>
            </a:r>
            <a:r>
              <a:rPr lang="en-US" sz="2400" b="0" i="1" dirty="0" smtClean="0">
                <a:solidFill>
                  <a:srgbClr val="FF8000"/>
                </a:solidFill>
              </a:rPr>
              <a:t>syntax</a:t>
            </a:r>
          </a:p>
          <a:p>
            <a:pPr marL="1200150" lvl="1" indent="-457200">
              <a:buFont typeface="Arial"/>
              <a:buChar char="•"/>
            </a:pPr>
            <a:r>
              <a:rPr lang="en-US" sz="2200" dirty="0" smtClean="0"/>
              <a:t>What tags are there?</a:t>
            </a:r>
          </a:p>
          <a:p>
            <a:pPr marL="1200150" lvl="1" indent="-457200">
              <a:buFont typeface="Arial"/>
              <a:buChar char="•"/>
            </a:pPr>
            <a:r>
              <a:rPr lang="en-US" sz="2200" dirty="0" smtClean="0"/>
              <a:t>Did I remember to “end” my tag?</a:t>
            </a:r>
          </a:p>
          <a:p>
            <a:endParaRPr lang="en-US" sz="800" dirty="0" smtClean="0"/>
          </a:p>
          <a:p>
            <a:pPr marL="457200" indent="-457200">
              <a:buFont typeface="Arial"/>
              <a:buChar char="•"/>
            </a:pPr>
            <a:r>
              <a:rPr lang="en-US" sz="2400" dirty="0" smtClean="0"/>
              <a:t>Later, you will worry about </a:t>
            </a:r>
            <a:r>
              <a:rPr lang="en-US" sz="2400" b="0" i="1" dirty="0" smtClean="0">
                <a:solidFill>
                  <a:srgbClr val="FF8000"/>
                </a:solidFill>
              </a:rPr>
              <a:t>semantics</a:t>
            </a:r>
          </a:p>
          <a:p>
            <a:pPr marL="1200150" lvl="1" indent="-457200">
              <a:buFont typeface="Arial"/>
              <a:buChar char="•"/>
            </a:pPr>
            <a:r>
              <a:rPr lang="en-US" sz="2200" b="0" dirty="0" smtClean="0">
                <a:solidFill>
                  <a:srgbClr val="FFFFFF"/>
                </a:solidFill>
              </a:rPr>
              <a:t>Is there a tag that better conveys the meaning I am trying to get across?  </a:t>
            </a:r>
          </a:p>
          <a:p>
            <a:pPr marL="1200150" lvl="1" indent="-457200">
              <a:buFont typeface="Arial"/>
              <a:buChar char="•"/>
            </a:pPr>
            <a:r>
              <a:rPr lang="en-US" sz="2200" b="0" dirty="0" smtClean="0">
                <a:solidFill>
                  <a:srgbClr val="FFFFFF"/>
                </a:solidFill>
              </a:rPr>
              <a:t>If someone is searching my page can they find what they need and access it easily?</a:t>
            </a:r>
            <a:endParaRPr lang="en-US" sz="2200" b="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01178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8462" y="709103"/>
            <a:ext cx="1294111" cy="200171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Early Years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9920" y="1750742"/>
            <a:ext cx="6705600" cy="3166698"/>
          </a:xfrm>
        </p:spPr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lang="en-US" dirty="0" smtClean="0"/>
              <a:t>HTML (1) was created in 1990 as a way to electronically connect documents via hyperlinks (hence a “web” of connections)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443440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8462" y="709103"/>
            <a:ext cx="1294111" cy="2001711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0" y="549710"/>
            <a:ext cx="9144000" cy="701843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500" b="1" i="0" kern="1200" cap="none" baseline="0">
                <a:solidFill>
                  <a:srgbClr val="FFCB05"/>
                </a:solidFill>
                <a:effectLst>
                  <a:innerShdw blurRad="63500" dist="50800" dir="13500000">
                    <a:srgbClr val="000000">
                      <a:alpha val="14000"/>
                    </a:srgbClr>
                  </a:innerShdw>
                </a:effectLst>
                <a:latin typeface="Gill Sans SemiBold"/>
                <a:ea typeface="+mj-ea"/>
                <a:cs typeface="Georgia"/>
              </a:defRPr>
            </a:lvl1pPr>
          </a:lstStyle>
          <a:p>
            <a:r>
              <a:rPr lang="en-US" smtClean="0"/>
              <a:t>Early Years</a:t>
            </a:r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29920" y="1750742"/>
            <a:ext cx="6705600" cy="3166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b="1" i="0" kern="1200">
                <a:solidFill>
                  <a:schemeClr val="bg1"/>
                </a:solidFill>
                <a:latin typeface="Gill Sans SemiBold"/>
                <a:ea typeface="+mn-ea"/>
                <a:cs typeface="Lucida Grande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1" i="0" kern="1200">
                <a:solidFill>
                  <a:schemeClr val="bg1"/>
                </a:solidFill>
                <a:latin typeface="Gill Sans SemiBold"/>
                <a:ea typeface="+mn-ea"/>
                <a:cs typeface="Lucida Grande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b="0" i="1" kern="1200">
                <a:solidFill>
                  <a:schemeClr val="bg1"/>
                </a:solidFill>
                <a:latin typeface="Gill Sans SemiBold"/>
                <a:ea typeface="+mn-ea"/>
                <a:cs typeface="Lucida Grande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500" b="0" i="1" kern="1200">
                <a:solidFill>
                  <a:schemeClr val="bg1"/>
                </a:solidFill>
                <a:latin typeface="Gill Sans SemiBold"/>
                <a:ea typeface="+mn-ea"/>
                <a:cs typeface="Lucida Grande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200" b="0" i="1" kern="1200">
                <a:solidFill>
                  <a:schemeClr val="bg1"/>
                </a:solidFill>
                <a:latin typeface="Gill Sans SemiBold"/>
                <a:ea typeface="+mn-ea"/>
                <a:cs typeface="Lucida Grande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/>
              <a:buChar char="•"/>
            </a:pPr>
            <a:r>
              <a:rPr lang="en-US" smtClean="0"/>
              <a:t>HTML (1) was created in 1990 as a way to electronically connect documents via hyperlinks (hence a “web” of connections)</a:t>
            </a:r>
          </a:p>
          <a:p>
            <a:endParaRPr lang="en-US" dirty="0" smtClean="0"/>
          </a:p>
        </p:txBody>
      </p:sp>
      <p:sp>
        <p:nvSpPr>
          <p:cNvPr id="7" name="Oval Callout 6"/>
          <p:cNvSpPr/>
          <p:nvPr/>
        </p:nvSpPr>
        <p:spPr>
          <a:xfrm>
            <a:off x="1011232" y="1383634"/>
            <a:ext cx="7026081" cy="2421215"/>
          </a:xfrm>
          <a:prstGeom prst="wedgeEllipseCallou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2200" dirty="0">
                <a:solidFill>
                  <a:srgbClr val="FF8000"/>
                </a:solidFill>
                <a:latin typeface="Times New Roman"/>
              </a:rPr>
              <a:t>It is required that HTML be a common language between all platforms. This implies no device-specific markup, or anything which requires control over fonts or colors, for example.</a:t>
            </a:r>
          </a:p>
        </p:txBody>
      </p:sp>
    </p:spTree>
    <p:extLst>
      <p:ext uri="{BB962C8B-B14F-4D97-AF65-F5344CB8AC3E}">
        <p14:creationId xmlns:p14="http://schemas.microsoft.com/office/powerpoint/2010/main" val="3180478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Mosaic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4000" y="1195354"/>
            <a:ext cx="8229600" cy="1058024"/>
          </a:xfrm>
        </p:spPr>
        <p:txBody>
          <a:bodyPr>
            <a:norm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400" dirty="0" smtClean="0"/>
              <a:t>In 1993, Mosaic emerged as the first graphical browser.</a:t>
            </a:r>
            <a:endParaRPr lang="en-US" sz="2400" dirty="0"/>
          </a:p>
          <a:p>
            <a:pPr marL="457200" indent="-457200">
              <a:buFont typeface="Arial"/>
              <a:buChar char="•"/>
            </a:pPr>
            <a:endParaRPr lang="en-US" sz="2400" dirty="0" smtClean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54000" y="1953140"/>
            <a:ext cx="8229600" cy="13330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b="1" i="0" kern="1200">
                <a:solidFill>
                  <a:schemeClr val="bg1"/>
                </a:solidFill>
                <a:latin typeface="Gill Sans SemiBold"/>
                <a:ea typeface="+mn-ea"/>
                <a:cs typeface="Lucida Grande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1" i="0" kern="1200">
                <a:solidFill>
                  <a:schemeClr val="bg1"/>
                </a:solidFill>
                <a:latin typeface="Gill Sans SemiBold"/>
                <a:ea typeface="+mn-ea"/>
                <a:cs typeface="Lucida Grande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b="0" i="1" kern="1200">
                <a:solidFill>
                  <a:schemeClr val="bg1"/>
                </a:solidFill>
                <a:latin typeface="Gill Sans SemiBold"/>
                <a:ea typeface="+mn-ea"/>
                <a:cs typeface="Lucida Grande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500" b="0" i="1" kern="1200">
                <a:solidFill>
                  <a:schemeClr val="bg1"/>
                </a:solidFill>
                <a:latin typeface="Gill Sans SemiBold"/>
                <a:ea typeface="+mn-ea"/>
                <a:cs typeface="Lucida Grande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200" b="0" i="1" kern="1200">
                <a:solidFill>
                  <a:schemeClr val="bg1"/>
                </a:solidFill>
                <a:latin typeface="Gill Sans SemiBold"/>
                <a:ea typeface="+mn-ea"/>
                <a:cs typeface="Lucida Grande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200" dirty="0" smtClean="0">
              <a:solidFill>
                <a:prstClr val="white"/>
              </a:solidFill>
            </a:endParaRPr>
          </a:p>
          <a:p>
            <a:pPr marL="457200" indent="-457200">
              <a:buFont typeface="Arial"/>
              <a:buChar char="•"/>
            </a:pPr>
            <a:r>
              <a:rPr lang="en-US" sz="2400" dirty="0" smtClean="0">
                <a:solidFill>
                  <a:prstClr val="white"/>
                </a:solidFill>
              </a:rPr>
              <a:t>WWW proliferates at a 341,634% annual growth rate of service traffic</a:t>
            </a:r>
          </a:p>
          <a:p>
            <a:r>
              <a:rPr lang="en-US" sz="2200" dirty="0" smtClean="0">
                <a:solidFill>
                  <a:prstClr val="white"/>
                </a:solidFill>
              </a:rPr>
              <a:t> </a:t>
            </a:r>
          </a:p>
          <a:p>
            <a:pPr marL="457200" indent="-457200">
              <a:buFont typeface="Arial"/>
              <a:buChar char="•"/>
            </a:pPr>
            <a:r>
              <a:rPr lang="en-US" sz="2400" dirty="0" err="1" smtClean="0">
                <a:solidFill>
                  <a:prstClr val="white"/>
                </a:solidFill>
              </a:rPr>
              <a:t>Mosiac</a:t>
            </a:r>
            <a:r>
              <a:rPr lang="en-US" sz="2400" dirty="0" smtClean="0">
                <a:solidFill>
                  <a:prstClr val="white"/>
                </a:solidFill>
              </a:rPr>
              <a:t> had challengers though in the form of Netscape (1994),  Internet Explorer (1995) and others.  </a:t>
            </a:r>
          </a:p>
        </p:txBody>
      </p:sp>
    </p:spTree>
    <p:extLst>
      <p:ext uri="{BB962C8B-B14F-4D97-AF65-F5344CB8AC3E}">
        <p14:creationId xmlns:p14="http://schemas.microsoft.com/office/powerpoint/2010/main" val="11715431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549710"/>
            <a:ext cx="9144000" cy="701843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500" b="1" i="0" kern="1200" cap="none" baseline="0">
                <a:solidFill>
                  <a:srgbClr val="FFCB05"/>
                </a:solidFill>
                <a:effectLst>
                  <a:innerShdw blurRad="63500" dist="50800" dir="13500000">
                    <a:srgbClr val="000000">
                      <a:alpha val="14000"/>
                    </a:srgbClr>
                  </a:innerShdw>
                </a:effectLst>
                <a:latin typeface="Gill Sans SemiBold"/>
                <a:ea typeface="+mj-ea"/>
                <a:cs typeface="Georgia"/>
              </a:defRPr>
            </a:lvl1pPr>
          </a:lstStyle>
          <a:p>
            <a:r>
              <a:rPr lang="en-US" smtClean="0"/>
              <a:t>Mosaic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54000" y="1195354"/>
            <a:ext cx="8229600" cy="10580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b="1" i="0" kern="1200">
                <a:solidFill>
                  <a:schemeClr val="bg1"/>
                </a:solidFill>
                <a:latin typeface="Gill Sans SemiBold"/>
                <a:ea typeface="+mn-ea"/>
                <a:cs typeface="Lucida Grande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1" i="0" kern="1200">
                <a:solidFill>
                  <a:schemeClr val="bg1"/>
                </a:solidFill>
                <a:latin typeface="Gill Sans SemiBold"/>
                <a:ea typeface="+mn-ea"/>
                <a:cs typeface="Lucida Grande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b="0" i="1" kern="1200">
                <a:solidFill>
                  <a:schemeClr val="bg1"/>
                </a:solidFill>
                <a:latin typeface="Gill Sans SemiBold"/>
                <a:ea typeface="+mn-ea"/>
                <a:cs typeface="Lucida Grande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500" b="0" i="1" kern="1200">
                <a:solidFill>
                  <a:schemeClr val="bg1"/>
                </a:solidFill>
                <a:latin typeface="Gill Sans SemiBold"/>
                <a:ea typeface="+mn-ea"/>
                <a:cs typeface="Lucida Grande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200" b="0" i="1" kern="1200">
                <a:solidFill>
                  <a:schemeClr val="bg1"/>
                </a:solidFill>
                <a:latin typeface="Gill Sans SemiBold"/>
                <a:ea typeface="+mn-ea"/>
                <a:cs typeface="Lucida Grande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sz="2400" smtClean="0"/>
              <a:t>In 1993, Mosaic emerged as the first graphical browser.</a:t>
            </a:r>
          </a:p>
          <a:p>
            <a:pPr marL="457200" indent="-457200">
              <a:buFont typeface="Arial"/>
              <a:buChar char="•"/>
            </a:pPr>
            <a:endParaRPr lang="en-US" sz="2400" dirty="0" smtClean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54000" y="1953140"/>
            <a:ext cx="8229600" cy="13330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b="1" i="0" kern="1200">
                <a:solidFill>
                  <a:schemeClr val="bg1"/>
                </a:solidFill>
                <a:latin typeface="Gill Sans SemiBold"/>
                <a:ea typeface="+mn-ea"/>
                <a:cs typeface="Lucida Grande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1" i="0" kern="1200">
                <a:solidFill>
                  <a:schemeClr val="bg1"/>
                </a:solidFill>
                <a:latin typeface="Gill Sans SemiBold"/>
                <a:ea typeface="+mn-ea"/>
                <a:cs typeface="Lucida Grande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b="0" i="1" kern="1200">
                <a:solidFill>
                  <a:schemeClr val="bg1"/>
                </a:solidFill>
                <a:latin typeface="Gill Sans SemiBold"/>
                <a:ea typeface="+mn-ea"/>
                <a:cs typeface="Lucida Grande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500" b="0" i="1" kern="1200">
                <a:solidFill>
                  <a:schemeClr val="bg1"/>
                </a:solidFill>
                <a:latin typeface="Gill Sans SemiBold"/>
                <a:ea typeface="+mn-ea"/>
                <a:cs typeface="Lucida Grande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200" b="0" i="1" kern="1200">
                <a:solidFill>
                  <a:schemeClr val="bg1"/>
                </a:solidFill>
                <a:latin typeface="Gill Sans SemiBold"/>
                <a:ea typeface="+mn-ea"/>
                <a:cs typeface="Lucida Grande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200" dirty="0" smtClean="0">
              <a:solidFill>
                <a:prstClr val="white"/>
              </a:solidFill>
            </a:endParaRPr>
          </a:p>
          <a:p>
            <a:pPr marL="457200" indent="-457200">
              <a:buFont typeface="Arial"/>
              <a:buChar char="•"/>
            </a:pPr>
            <a:r>
              <a:rPr lang="en-US" sz="2400" dirty="0" smtClean="0">
                <a:solidFill>
                  <a:prstClr val="white"/>
                </a:solidFill>
              </a:rPr>
              <a:t>WWW proliferates at a 341,634% annual growth rate of service traffic</a:t>
            </a:r>
          </a:p>
          <a:p>
            <a:r>
              <a:rPr lang="en-US" sz="2200" dirty="0" smtClean="0">
                <a:solidFill>
                  <a:prstClr val="white"/>
                </a:solidFill>
              </a:rPr>
              <a:t> </a:t>
            </a:r>
          </a:p>
          <a:p>
            <a:pPr marL="457200" indent="-457200">
              <a:buFont typeface="Arial"/>
              <a:buChar char="•"/>
            </a:pPr>
            <a:r>
              <a:rPr lang="en-US" sz="2400" dirty="0" err="1" smtClean="0">
                <a:solidFill>
                  <a:prstClr val="white"/>
                </a:solidFill>
              </a:rPr>
              <a:t>Mosiac</a:t>
            </a:r>
            <a:r>
              <a:rPr lang="en-US" sz="2400" dirty="0" smtClean="0">
                <a:solidFill>
                  <a:prstClr val="white"/>
                </a:solidFill>
              </a:rPr>
              <a:t> had challengers though in the form of Netscape (1994),  Internet Explorer (1995) and others.  </a:t>
            </a:r>
          </a:p>
        </p:txBody>
      </p:sp>
      <p:sp>
        <p:nvSpPr>
          <p:cNvPr id="7" name="Oval Callout 6"/>
          <p:cNvSpPr/>
          <p:nvPr/>
        </p:nvSpPr>
        <p:spPr>
          <a:xfrm>
            <a:off x="1308758" y="762001"/>
            <a:ext cx="6129002" cy="3029437"/>
          </a:xfrm>
          <a:prstGeom prst="wedgeEllipse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rgbClr val="FF8000"/>
                </a:solidFill>
                <a:latin typeface="Times New Roman"/>
              </a:rPr>
              <a:t>“Images caused a lot of angst among the early web community because we just went and decided this was a cool thing and decided to put them in.…….. We’re humans. That’s more interesting to look at than a page of text. – Jon </a:t>
            </a:r>
            <a:r>
              <a:rPr lang="en-US" sz="2200" dirty="0" err="1">
                <a:solidFill>
                  <a:srgbClr val="FF8000"/>
                </a:solidFill>
                <a:latin typeface="Times New Roman"/>
              </a:rPr>
              <a:t>Mittelhauser</a:t>
            </a:r>
            <a:r>
              <a:rPr lang="en-US" sz="2200" dirty="0">
                <a:solidFill>
                  <a:srgbClr val="FF8000"/>
                </a:solidFill>
                <a:latin typeface="Times New Roman"/>
              </a:rPr>
              <a:t>, </a:t>
            </a:r>
          </a:p>
        </p:txBody>
      </p:sp>
    </p:spTree>
    <p:extLst>
      <p:ext uri="{BB962C8B-B14F-4D97-AF65-F5344CB8AC3E}">
        <p14:creationId xmlns:p14="http://schemas.microsoft.com/office/powerpoint/2010/main" val="38540403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7" grpId="1" animBg="1"/>
    </p:bldLst>
  </p:timing>
</p:sld>
</file>

<file path=ppt/theme/theme1.xml><?xml version="1.0" encoding="utf-8"?>
<a:theme xmlns:a="http://schemas.openxmlformats.org/drawingml/2006/main" name="041415 Powerpoint A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843</Words>
  <Application>Microsoft Macintosh PowerPoint</Application>
  <PresentationFormat>On-screen Show (16:9)</PresentationFormat>
  <Paragraphs>106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041415 Powerpoint A</vt:lpstr>
      <vt:lpstr>HTML5</vt:lpstr>
      <vt:lpstr>What is HTML?  </vt:lpstr>
      <vt:lpstr>.html files</vt:lpstr>
      <vt:lpstr>HTML Files</vt:lpstr>
      <vt:lpstr>“Learning” HTML</vt:lpstr>
      <vt:lpstr>Early Years</vt:lpstr>
      <vt:lpstr>PowerPoint Presentation</vt:lpstr>
      <vt:lpstr>Mosaic</vt:lpstr>
      <vt:lpstr>PowerPoint Presentation</vt:lpstr>
      <vt:lpstr>The Browser Wars</vt:lpstr>
      <vt:lpstr>Web Standards</vt:lpstr>
      <vt:lpstr>Evolution of Browsers</vt:lpstr>
      <vt:lpstr>Evolution of HTML</vt:lpstr>
      <vt:lpstr>Where we are now</vt:lpstr>
      <vt:lpstr>Review</vt:lpstr>
      <vt:lpstr>Acknowledgements/Contributions</vt:lpstr>
    </vt:vector>
  </TitlesOfParts>
  <Company>University of Michigan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HTML5</dc:title>
  <dc:creator>School of Michigan</dc:creator>
  <cp:lastModifiedBy>DEIL Edit C</cp:lastModifiedBy>
  <cp:revision>15</cp:revision>
  <dcterms:created xsi:type="dcterms:W3CDTF">2015-06-26T14:47:15Z</dcterms:created>
  <dcterms:modified xsi:type="dcterms:W3CDTF">2015-10-01T21:05:46Z</dcterms:modified>
</cp:coreProperties>
</file>