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66" r:id="rId2"/>
    <p:sldId id="272" r:id="rId3"/>
    <p:sldId id="279" r:id="rId4"/>
    <p:sldId id="273" r:id="rId5"/>
    <p:sldId id="274" r:id="rId6"/>
    <p:sldId id="275" r:id="rId7"/>
    <p:sldId id="277" r:id="rId8"/>
    <p:sldId id="276" r:id="rId9"/>
    <p:sldId id="278" r:id="rId10"/>
    <p:sldId id="269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3" d="100"/>
          <a:sy n="203" d="100"/>
        </p:scale>
        <p:origin x="-13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E7F4C-8A2D-2A48-96BB-6EC17B99831B}" type="datetimeFigureOut">
              <a:rPr lang="en-US" smtClean="0"/>
              <a:t>10/1/15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E6729-C6DA-F142-9A72-886131A1D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371" y="1163055"/>
            <a:ext cx="8535737" cy="1537285"/>
          </a:xfrm>
          <a:prstGeom prst="rect">
            <a:avLst/>
          </a:prstGeom>
          <a:effectLst>
            <a:innerShdw blurRad="482600" dist="50800" dir="13500000">
              <a:srgbClr val="000000">
                <a:alpha val="37000"/>
              </a:srgb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>
            <a:lvl1pPr>
              <a:defRPr sz="4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5267" y="2914650"/>
            <a:ext cx="7533105" cy="1314450"/>
          </a:xfrm>
        </p:spPr>
        <p:txBody>
          <a:bodyPr>
            <a:normAutofit/>
          </a:bodyPr>
          <a:lstStyle>
            <a:lvl1pPr marL="0" indent="0" algn="ctr">
              <a:buNone/>
              <a:defRPr sz="3100" b="1" i="0" baseline="0">
                <a:solidFill>
                  <a:srgbClr val="FDC227"/>
                </a:solidFill>
                <a:effectLst>
                  <a:innerShdw blurRad="63500" dist="50800" dir="13500000">
                    <a:srgbClr val="000000">
                      <a:alpha val="9000"/>
                    </a:srgbClr>
                  </a:innerShdw>
                </a:effectLst>
                <a:latin typeface="Gill Sans SemiBold"/>
                <a:cs typeface="Georgi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261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681791"/>
            <a:ext cx="8432800" cy="701843"/>
          </a:xfrm>
          <a:prstGeom prst="rect">
            <a:avLst/>
          </a:prstGeom>
        </p:spPr>
        <p:txBody>
          <a:bodyPr/>
          <a:lstStyle>
            <a:lvl1pPr>
              <a:defRPr sz="3500" b="1" i="0" cap="none" baseline="0">
                <a:solidFill>
                  <a:srgbClr val="FFCB05"/>
                </a:solidFill>
                <a:effectLst>
                  <a:innerShdw blurRad="63500" dist="50800" dir="13500000">
                    <a:srgbClr val="000000">
                      <a:alpha val="14000"/>
                    </a:srgbClr>
                  </a:innerShdw>
                </a:effectLst>
                <a:latin typeface="Gill Sans SemiBold"/>
                <a:cs typeface="Georgi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631"/>
            <a:ext cx="8229600" cy="27029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0" y="768685"/>
            <a:ext cx="8662737" cy="1021556"/>
          </a:xfrm>
          <a:prstGeom prst="rect">
            <a:avLst/>
          </a:prstGeom>
        </p:spPr>
        <p:txBody>
          <a:bodyPr anchor="t"/>
          <a:lstStyle>
            <a:lvl1pPr algn="ctr">
              <a:defRPr sz="3500" b="1" i="0" cap="none">
                <a:solidFill>
                  <a:schemeClr val="bg1"/>
                </a:solidFill>
                <a:latin typeface="Gill Sans SemiBol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67263"/>
            <a:ext cx="7772400" cy="537912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>
                <a:solidFill>
                  <a:srgbClr val="FDC22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078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97979"/>
            <a:ext cx="8229600" cy="702172"/>
          </a:xfrm>
          <a:prstGeom prst="rect">
            <a:avLst/>
          </a:prstGeom>
        </p:spPr>
        <p:txBody>
          <a:bodyPr/>
          <a:lstStyle>
            <a:lvl1pPr>
              <a:defRPr sz="32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 b="1" i="0" cap="none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1613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200" b="0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 i="0" cap="none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8105"/>
            <a:ext cx="4040188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0">
                <a:solidFill>
                  <a:srgbClr val="FDC227"/>
                </a:solidFill>
                <a:effectLst/>
                <a:latin typeface="Gill Sans SemiBold"/>
                <a:cs typeface="Lucida Grand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818105"/>
            <a:ext cx="4041775" cy="2963466"/>
          </a:xfrm>
        </p:spPr>
        <p:txBody>
          <a:bodyPr/>
          <a:lstStyle>
            <a:lvl1pPr>
              <a:defRPr sz="1800">
                <a:latin typeface="Gill Sans SemiBold"/>
                <a:cs typeface="Lucida Grande"/>
              </a:defRPr>
            </a:lvl1pPr>
            <a:lvl2pPr>
              <a:defRPr sz="1600" b="0" i="1">
                <a:latin typeface="Gill Sans SemiBold"/>
                <a:cs typeface="Lucida Grande"/>
              </a:defRPr>
            </a:lvl2pPr>
            <a:lvl3pPr>
              <a:defRPr sz="1600" b="0" i="1">
                <a:latin typeface="Gill Sans SemiBold"/>
                <a:cs typeface="Lucida Grande"/>
              </a:defRPr>
            </a:lvl3pPr>
            <a:lvl4pPr>
              <a:defRPr sz="1600" b="0" i="1">
                <a:latin typeface="Gill Sans SemiBold"/>
                <a:cs typeface="Lucida Grande"/>
              </a:defRPr>
            </a:lvl4pPr>
            <a:lvl5pPr>
              <a:defRPr sz="1600" b="0" i="1">
                <a:latin typeface="Gill Sans SemiBold"/>
                <a:cs typeface="Lucida Grande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8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8368"/>
            <a:ext cx="8229600" cy="689722"/>
          </a:xfrm>
          <a:prstGeom prst="rect">
            <a:avLst/>
          </a:prstGeom>
        </p:spPr>
        <p:txBody>
          <a:bodyPr/>
          <a:lstStyle>
            <a:lvl1pPr>
              <a:defRPr sz="3000" b="1" i="0" cap="none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64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55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500049"/>
            <a:ext cx="3008313" cy="696593"/>
          </a:xfrm>
          <a:prstGeom prst="rect">
            <a:avLst/>
          </a:prstGeom>
        </p:spPr>
        <p:txBody>
          <a:bodyPr anchor="b"/>
          <a:lstStyle>
            <a:lvl1pPr algn="l">
              <a:defRPr sz="18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0050"/>
            <a:ext cx="5111750" cy="4214891"/>
          </a:xfrm>
        </p:spPr>
        <p:txBody>
          <a:bodyPr/>
          <a:lstStyle>
            <a:lvl1pPr>
              <a:defRPr sz="2800" b="0" i="0">
                <a:solidFill>
                  <a:srgbClr val="FDC227"/>
                </a:solidFill>
                <a:latin typeface="Gill Sans SemiBold"/>
                <a:cs typeface="Lucida Grande"/>
              </a:defRPr>
            </a:lvl1pPr>
            <a:lvl2pPr>
              <a:defRPr sz="2800" b="0" i="1">
                <a:latin typeface="Gill Sans SemiBold"/>
                <a:cs typeface="Lucida Grande"/>
              </a:defRPr>
            </a:lvl2pPr>
            <a:lvl3pPr>
              <a:defRPr sz="2400" b="0" i="1">
                <a:latin typeface="Gill Sans SemiBold"/>
                <a:cs typeface="Lucida Grande"/>
              </a:defRPr>
            </a:lvl3pPr>
            <a:lvl4pPr>
              <a:defRPr sz="2000" b="0" i="1">
                <a:latin typeface="Gill Sans SemiBold"/>
                <a:cs typeface="Lucida Grande"/>
              </a:defRPr>
            </a:lvl4pPr>
            <a:lvl5pPr>
              <a:defRPr sz="2000" b="0" i="1">
                <a:latin typeface="Gill Sans SemiBold"/>
                <a:cs typeface="Lucida Grande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196644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441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bg1"/>
                </a:solidFill>
                <a:latin typeface="Gill Sans SemiBold"/>
                <a:cs typeface="Lucida Grand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Gill Sans SemiBold"/>
                <a:cs typeface="Lucida Grande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52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introhtml_SC_topbar.png"/>
          <p:cNvPicPr>
            <a:picLocks noChangeAspect="1"/>
          </p:cNvPicPr>
          <p:nvPr userDrawn="1"/>
        </p:nvPicPr>
        <p:blipFill rotWithShape="1">
          <a:blip r:embed="rId1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428"/>
          <a:stretch/>
        </p:blipFill>
        <p:spPr>
          <a:xfrm>
            <a:off x="0" y="12096"/>
            <a:ext cx="9144000" cy="3894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 userDrawn="1"/>
        </p:nvSpPr>
        <p:spPr>
          <a:xfrm>
            <a:off x="647092" y="30332"/>
            <a:ext cx="2176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1300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Lucida Grande"/>
                <a:cs typeface="Lucida Grande"/>
              </a:rPr>
              <a:t>cPanel</a:t>
            </a:r>
            <a:endParaRPr lang="en-US" sz="1400" kern="13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Lucida Grande"/>
              <a:cs typeface="Lucida Grande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193037" y="-17228"/>
            <a:ext cx="16207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INTRODUCTION</a:t>
            </a: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30236" y="-6048"/>
            <a:ext cx="701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 smtClean="0">
                <a:solidFill>
                  <a:srgbClr val="F8C01B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rPr>
              <a:t>03.04</a:t>
            </a:r>
            <a:endParaRPr lang="en-US" b="0" i="0" dirty="0">
              <a:solidFill>
                <a:srgbClr val="F8C01B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 Neue Bold Condensed"/>
              <a:cs typeface="Helvetica Neue Bold Condensed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7420429" y="112468"/>
            <a:ext cx="12034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aseline="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TO HTML</a:t>
            </a:r>
            <a:endParaRPr lang="en-US" sz="1100" dirty="0" smtClea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1" i="0" kern="1200">
          <a:solidFill>
            <a:schemeClr val="bg1"/>
          </a:solidFill>
          <a:latin typeface="Gill Sans SemiBold"/>
          <a:ea typeface="+mn-ea"/>
          <a:cs typeface="Lucida Grande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i="0" kern="1200">
          <a:solidFill>
            <a:schemeClr val="bg1"/>
          </a:solidFill>
          <a:latin typeface="Gill Sans SemiBold"/>
          <a:ea typeface="+mn-ea"/>
          <a:cs typeface="Lucida Gran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1" kern="1200">
          <a:solidFill>
            <a:schemeClr val="bg1"/>
          </a:solidFill>
          <a:latin typeface="Gill Sans SemiBold"/>
          <a:ea typeface="+mn-ea"/>
          <a:cs typeface="Lucida Gran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500" b="0" i="1" kern="1200">
          <a:solidFill>
            <a:schemeClr val="bg1"/>
          </a:solidFill>
          <a:latin typeface="Gill Sans SemiBold"/>
          <a:ea typeface="+mn-ea"/>
          <a:cs typeface="Lucida Gran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b="0" i="1" kern="1200">
          <a:solidFill>
            <a:schemeClr val="bg1"/>
          </a:solidFill>
          <a:latin typeface="Gill Sans SemiBold"/>
          <a:ea typeface="+mn-ea"/>
          <a:cs typeface="Lucida Gran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c</a:t>
            </a:r>
            <a:r>
              <a:rPr lang="en-US" dirty="0" err="1" smtClean="0"/>
              <a:t>Panel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common interface for managing your 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117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" y="545304"/>
            <a:ext cx="9144000" cy="701843"/>
          </a:xfrm>
        </p:spPr>
        <p:txBody>
          <a:bodyPr/>
          <a:lstStyle/>
          <a:p>
            <a:r>
              <a:rPr lang="en-US" dirty="0" smtClean="0"/>
              <a:t>Acknowledgements/Contributions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633"/>
            <a:ext cx="8229600" cy="3339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These slides are Copyright </a:t>
            </a:r>
            <a:r>
              <a:rPr lang="en-US" sz="2000" dirty="0" smtClean="0"/>
              <a:t>2015-  Colleen van Lent as </a:t>
            </a:r>
            <a:r>
              <a:rPr lang="en-US" sz="2000" dirty="0"/>
              <a:t>part of http://</a:t>
            </a:r>
            <a:r>
              <a:rPr lang="en-US" sz="2000" dirty="0" err="1"/>
              <a:t>www.intro-webdesign.com</a:t>
            </a:r>
            <a:r>
              <a:rPr lang="en-US" sz="2000" dirty="0"/>
              <a:t>/ and made available under a Creative Commons </a:t>
            </a:r>
            <a:r>
              <a:rPr lang="en-US" sz="2000" dirty="0" smtClean="0"/>
              <a:t>Attribution Non-Commercial </a:t>
            </a:r>
            <a:r>
              <a:rPr lang="en-US" sz="2000" dirty="0"/>
              <a:t>4.0 License.  Please maintain this last slide in all copies of the document to comply with the attribution requirements of the license.  If you make a change, feel free to add your name and organization to the list of contributors on this page as you republish the materials.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Initial Development: </a:t>
            </a:r>
            <a:r>
              <a:rPr lang="en-US" sz="2000" dirty="0" smtClean="0"/>
              <a:t>Colleen van Lent , </a:t>
            </a:r>
            <a:r>
              <a:rPr lang="en-US" sz="2000" dirty="0"/>
              <a:t>University of Michigan School of Information</a:t>
            </a:r>
          </a:p>
          <a:p>
            <a:pPr>
              <a:defRPr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en-US" sz="2400" dirty="0"/>
          </a:p>
        </p:txBody>
      </p:sp>
      <p:pic>
        <p:nvPicPr>
          <p:cNvPr id="5" name="Picture 4" descr="by-n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76" y="4401914"/>
            <a:ext cx="1432662" cy="50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3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to </a:t>
            </a:r>
            <a:r>
              <a:rPr lang="en-US" dirty="0" err="1" smtClean="0"/>
              <a:t>CPanel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0210"/>
            <a:ext cx="8229600" cy="2702991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You will need to have the URL for your </a:t>
            </a:r>
            <a:r>
              <a:rPr lang="en-US" dirty="0" err="1" smtClean="0"/>
              <a:t>cPanel</a:t>
            </a:r>
            <a:r>
              <a:rPr lang="en-US" dirty="0" smtClean="0"/>
              <a:t> account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dirty="0" smtClean="0"/>
              <a:t>Usually a version of your domain name or your hosting service domain name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  <p:pic>
        <p:nvPicPr>
          <p:cNvPr id="4" name="Picture 3" descr="Screen Shot 2015-07-08 at 3.41.3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091" y="3496649"/>
            <a:ext cx="1229358" cy="118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865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480210"/>
            <a:ext cx="8229600" cy="27029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i="0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5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b="0" i="1" kern="1200">
                <a:solidFill>
                  <a:schemeClr val="bg1"/>
                </a:solidFill>
                <a:latin typeface="Gill Sans SemiBold"/>
                <a:ea typeface="+mn-ea"/>
                <a:cs typeface="Lucida Grand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smtClean="0"/>
              <a:t>You will need to have the URL for your cPanel account</a:t>
            </a:r>
          </a:p>
          <a:p>
            <a:pPr marL="1200150" lvl="1" indent="-457200">
              <a:buFont typeface="Arial"/>
              <a:buChar char="•"/>
            </a:pPr>
            <a:r>
              <a:rPr lang="en-US" sz="2400" smtClean="0"/>
              <a:t>Usually a version of your domain name or your hosting service domain name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  <p:pic>
        <p:nvPicPr>
          <p:cNvPr id="5" name="Picture 4" descr="Screen Shot 2015-07-08 at 3.41.3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176" y="531482"/>
            <a:ext cx="4661648" cy="450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567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6616"/>
            <a:ext cx="8229600" cy="3535831"/>
          </a:xfrm>
        </p:spPr>
        <p:txBody>
          <a:bodyPr>
            <a:noAutofit/>
          </a:bodyPr>
          <a:lstStyle/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Regardless of the </a:t>
            </a:r>
            <a:r>
              <a:rPr lang="en-US" dirty="0" err="1"/>
              <a:t>c</a:t>
            </a:r>
            <a:r>
              <a:rPr lang="en-US" dirty="0" err="1" smtClean="0"/>
              <a:t>Panel</a:t>
            </a:r>
            <a:r>
              <a:rPr lang="en-US" dirty="0" smtClean="0"/>
              <a:t> configuration, every system should have a File Manager.</a:t>
            </a:r>
          </a:p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From the File Manager, search for the </a:t>
            </a:r>
            <a:r>
              <a:rPr lang="en-US" dirty="0" err="1" smtClean="0"/>
              <a:t>public_html</a:t>
            </a:r>
            <a:r>
              <a:rPr lang="en-US" dirty="0" smtClean="0"/>
              <a:t> (or in some cases, just public) folder.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334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public_html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4691"/>
            <a:ext cx="8229600" cy="3702476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Your site will have a lot of files, some that you want people to see, some that you don’t.</a:t>
            </a:r>
          </a:p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Uploading files to the </a:t>
            </a:r>
            <a:r>
              <a:rPr lang="en-US" dirty="0" err="1" smtClean="0"/>
              <a:t>public_html</a:t>
            </a:r>
            <a:r>
              <a:rPr lang="en-US" dirty="0" smtClean="0"/>
              <a:t> folder should make them viewable to the public</a:t>
            </a:r>
          </a:p>
          <a:p>
            <a:pPr>
              <a:spcBef>
                <a:spcPts val="24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920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Wait?  Why can’t I view my file?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8916"/>
            <a:ext cx="8229600" cy="3416577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You </a:t>
            </a:r>
            <a:r>
              <a:rPr lang="en-US" dirty="0"/>
              <a:t>typed in the wrong </a:t>
            </a:r>
            <a:r>
              <a:rPr lang="en-US" dirty="0" smtClean="0"/>
              <a:t>URL</a:t>
            </a:r>
          </a:p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 smtClean="0"/>
              <a:t>When you uploaded the file the transfer didn’t work</a:t>
            </a:r>
          </a:p>
          <a:p>
            <a:pPr marL="457200" indent="-457200">
              <a:spcBef>
                <a:spcPts val="2400"/>
              </a:spcBef>
              <a:buFont typeface="Arial"/>
              <a:buChar char="•"/>
            </a:pPr>
            <a:r>
              <a:rPr lang="en-US" dirty="0"/>
              <a:t>When you uploaded the file, it did not have “read access”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6371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Permissions</a:t>
            </a:r>
            <a:endParaRPr lang="en-US" dirty="0"/>
          </a:p>
        </p:txBody>
      </p:sp>
      <p:pic>
        <p:nvPicPr>
          <p:cNvPr id="4" name="Content Placeholder 3" descr="Screen Shot 2015-07-08 at 5.14.40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66" b="163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05622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locally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67782"/>
            <a:ext cx="8229600" cy="2702991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It is possible to edit your files via </a:t>
            </a:r>
            <a:r>
              <a:rPr lang="en-US" dirty="0" err="1" smtClean="0"/>
              <a:t>cPanel</a:t>
            </a:r>
            <a:r>
              <a:rPr lang="en-US" dirty="0" smtClean="0"/>
              <a:t> but I don</a:t>
            </a:r>
            <a:r>
              <a:rPr lang="fr-FR" dirty="0" smtClean="0"/>
              <a:t>’</a:t>
            </a:r>
            <a:r>
              <a:rPr lang="en-US" dirty="0" smtClean="0"/>
              <a:t>t do that.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Changes are immediately public</a:t>
            </a:r>
          </a:p>
          <a:p>
            <a:pPr marL="1200150" lvl="1" indent="-457200">
              <a:buFont typeface="Arial"/>
              <a:buChar char="•"/>
            </a:pPr>
            <a:r>
              <a:rPr lang="en-US" sz="2800" dirty="0" smtClean="0"/>
              <a:t>Less opportunity to test and debug</a:t>
            </a:r>
          </a:p>
          <a:p>
            <a:pPr marL="457200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292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1831"/>
            <a:ext cx="8229600" cy="3386764"/>
          </a:xfrm>
        </p:spPr>
        <p:txBody>
          <a:bodyPr>
            <a:normAutofit fontScale="92500"/>
          </a:bodyPr>
          <a:lstStyle/>
          <a:p>
            <a:pPr marL="457200" indent="-457200">
              <a:spcBef>
                <a:spcPts val="1800"/>
              </a:spcBef>
              <a:buFont typeface="Arial"/>
              <a:buChar char="•"/>
            </a:pPr>
            <a:r>
              <a:rPr lang="en-US" dirty="0" smtClean="0"/>
              <a:t>Versions of </a:t>
            </a:r>
            <a:r>
              <a:rPr lang="en-US" dirty="0" err="1" smtClean="0"/>
              <a:t>cPanel</a:t>
            </a:r>
            <a:r>
              <a:rPr lang="en-US" dirty="0" smtClean="0"/>
              <a:t> often differ depending on if you are using paid or free site</a:t>
            </a:r>
          </a:p>
          <a:p>
            <a:pPr marL="457200" indent="-457200">
              <a:spcBef>
                <a:spcPts val="1800"/>
              </a:spcBef>
              <a:buFont typeface="Arial"/>
              <a:buChar char="•"/>
            </a:pPr>
            <a:r>
              <a:rPr lang="en-US" dirty="0" smtClean="0"/>
              <a:t>Offers many administrative tools (email accounts, database management, </a:t>
            </a:r>
            <a:r>
              <a:rPr lang="en-US" dirty="0" err="1" smtClean="0"/>
              <a:t>cron</a:t>
            </a:r>
            <a:r>
              <a:rPr lang="en-US" dirty="0" smtClean="0"/>
              <a:t> jobs)</a:t>
            </a:r>
          </a:p>
          <a:p>
            <a:pPr marL="457200" indent="-457200">
              <a:spcBef>
                <a:spcPts val="1800"/>
              </a:spcBef>
              <a:buFont typeface="Arial"/>
              <a:buChar char="•"/>
            </a:pPr>
            <a:r>
              <a:rPr lang="en-US" dirty="0" smtClean="0"/>
              <a:t>An alternative is to use </a:t>
            </a:r>
            <a:r>
              <a:rPr lang="en-US" dirty="0" err="1" smtClean="0"/>
              <a:t>sftp</a:t>
            </a:r>
            <a:r>
              <a:rPr lang="en-US" dirty="0" smtClean="0"/>
              <a:t> to transfer files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271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41415 Powerpoint A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3309</TotalTime>
  <Words>336</Words>
  <Application>Microsoft Macintosh PowerPoint</Application>
  <PresentationFormat>On-screen Show (16:9)</PresentationFormat>
  <Paragraphs>32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041415 Powerpoint A</vt:lpstr>
      <vt:lpstr>cPanel</vt:lpstr>
      <vt:lpstr>Connecting to CPanel</vt:lpstr>
      <vt:lpstr>PowerPoint Presentation</vt:lpstr>
      <vt:lpstr>File Manager</vt:lpstr>
      <vt:lpstr>public_html</vt:lpstr>
      <vt:lpstr>Wait?  Why can’t I view my file?</vt:lpstr>
      <vt:lpstr>Changing Permissions</vt:lpstr>
      <vt:lpstr>Working locally</vt:lpstr>
      <vt:lpstr>Review</vt:lpstr>
      <vt:lpstr>Acknowledgements/Contributions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Hyperlinks</dc:title>
  <dc:creator>School of Michigan</dc:creator>
  <cp:lastModifiedBy>DEIL Edit C</cp:lastModifiedBy>
  <cp:revision>26</cp:revision>
  <dcterms:created xsi:type="dcterms:W3CDTF">2015-06-26T12:02:47Z</dcterms:created>
  <dcterms:modified xsi:type="dcterms:W3CDTF">2015-10-01T21:03:14Z</dcterms:modified>
</cp:coreProperties>
</file>