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6" r:id="rId2"/>
    <p:sldId id="271" r:id="rId3"/>
    <p:sldId id="272" r:id="rId4"/>
    <p:sldId id="275" r:id="rId5"/>
    <p:sldId id="286" r:id="rId6"/>
    <p:sldId id="287" r:id="rId7"/>
    <p:sldId id="288" r:id="rId8"/>
    <p:sldId id="289" r:id="rId9"/>
    <p:sldId id="277" r:id="rId10"/>
    <p:sldId id="279" r:id="rId11"/>
    <p:sldId id="280" r:id="rId12"/>
    <p:sldId id="281" r:id="rId13"/>
    <p:sldId id="282" r:id="rId14"/>
    <p:sldId id="284" r:id="rId15"/>
    <p:sldId id="285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in 10 have a disability that will affect their</a:t>
            </a:r>
            <a:r>
              <a:rPr lang="en-US" baseline="0" dirty="0" smtClean="0"/>
              <a:t> using the internet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created an adverse environment:</a:t>
            </a:r>
            <a:r>
              <a:rPr lang="en-US" baseline="0" dirty="0" smtClean="0"/>
              <a:t> social and technological. </a:t>
            </a:r>
          </a:p>
          <a:p>
            <a:r>
              <a:rPr lang="en-US" baseline="0" dirty="0" smtClean="0"/>
              <a:t>Our technical infrastructure needs to allow the disabled to work. </a:t>
            </a:r>
          </a:p>
          <a:p>
            <a:r>
              <a:rPr lang="en-US" baseline="0" dirty="0" smtClean="0"/>
              <a:t>Example: VCM interface completely flash-based.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</a:t>
            </a:r>
            <a:r>
              <a:rPr lang="en-US" baseline="0" dirty="0" smtClean="0"/>
              <a:t> is circumscribed for disabled. Everything the web does for able-bodied is amplified for disabled.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Besides</a:t>
            </a:r>
            <a:r>
              <a:rPr lang="en-US" baseline="0" dirty="0" smtClean="0"/>
              <a:t> being the right thing to do … we have legal considerations.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general terms …</a:t>
            </a:r>
          </a:p>
          <a:p>
            <a:endParaRPr lang="en-US" dirty="0" smtClean="0"/>
          </a:p>
          <a:p>
            <a:r>
              <a:rPr lang="en-US" dirty="0" smtClean="0"/>
              <a:t>The beauty</a:t>
            </a:r>
            <a:r>
              <a:rPr lang="en-US" baseline="0" dirty="0" smtClean="0"/>
              <a:t> </a:t>
            </a:r>
            <a:r>
              <a:rPr lang="en-US" dirty="0" smtClean="0"/>
              <a:t>of the standards are</a:t>
            </a:r>
            <a:r>
              <a:rPr lang="en-US" baseline="0" dirty="0" smtClean="0"/>
              <a:t> that you don’t have to keep in mind every conceivable disability when you are coding your site.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departure from WCAG 1.0, which references specific technologies, such as </a:t>
            </a:r>
            <a:r>
              <a:rPr lang="en-US" baseline="0" dirty="0" err="1" smtClean="0"/>
              <a:t>javascript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E71FE-2C03-5F40-9E7D-451C7D07B75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591487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Accessibility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03.01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Accessible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200" dirty="0" smtClean="0"/>
              <a:t>Thanks to Scott Williams at the UM Office </a:t>
            </a:r>
            <a:r>
              <a:rPr lang="en-US" sz="2200" dirty="0"/>
              <a:t>for Institutional </a:t>
            </a:r>
            <a:r>
              <a:rPr lang="en-US" sz="2200" dirty="0" smtClean="0"/>
              <a:t>Equity for his materials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i="1" dirty="0" smtClean="0"/>
              <a:t>http</a:t>
            </a:r>
            <a:r>
              <a:rPr lang="en-US" sz="2200" i="1" dirty="0"/>
              <a:t>://</a:t>
            </a:r>
            <a:r>
              <a:rPr lang="en-US" sz="2200" i="1" dirty="0" err="1"/>
              <a:t>umich.edu</a:t>
            </a:r>
            <a:r>
              <a:rPr lang="en-US" sz="2200" i="1" dirty="0"/>
              <a:t>/</a:t>
            </a:r>
            <a:r>
              <a:rPr lang="en-US" sz="2200" i="1" dirty="0" err="1"/>
              <a:t>webaccess</a:t>
            </a:r>
            <a:r>
              <a:rPr lang="en-US" sz="2200" i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44356"/>
            <a:ext cx="7918450" cy="9218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web offers unprecedented opportunities for disabled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9893"/>
            <a:ext cx="8229600" cy="295001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3500" dirty="0" smtClean="0"/>
              <a:t>Education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News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Commerce</a:t>
            </a:r>
          </a:p>
          <a:p>
            <a:pPr marL="457200" indent="-457200">
              <a:buFont typeface="Arial"/>
              <a:buChar char="•"/>
            </a:pPr>
            <a:r>
              <a:rPr lang="en-US" sz="3500" dirty="0" smtClean="0"/>
              <a:t>Social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Benefits of web are amplified for disabled!!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Web is an </a:t>
            </a:r>
            <a:r>
              <a:rPr lang="en-US" sz="3000" b="1" dirty="0" smtClean="0"/>
              <a:t>enabling</a:t>
            </a:r>
            <a:r>
              <a:rPr lang="en-US" sz="3000" dirty="0" smtClean="0"/>
              <a:t> technology</a:t>
            </a:r>
          </a:p>
        </p:txBody>
      </p:sp>
    </p:spTree>
    <p:extLst>
      <p:ext uri="{BB962C8B-B14F-4D97-AF65-F5344CB8AC3E}">
        <p14:creationId xmlns:p14="http://schemas.microsoft.com/office/powerpoint/2010/main" val="906622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4119"/>
            <a:ext cx="8229600" cy="3212352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DOJ is in the process of revising Title II and III of the ADA to include online resources of state and local entities</a:t>
            </a:r>
          </a:p>
          <a:p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Case law—individuals or entities can file civil rights complaints, e.g., Penn State, NYU, Northwestern, FSU, Target, Southwest Airlines, Priceline.com, Ramada, Kindle, etc.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625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web accessibility?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507506" cy="341248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Making the web accessible for the </a:t>
            </a:r>
            <a:r>
              <a:rPr lang="en-US" sz="2400" b="1" i="1" dirty="0" smtClean="0"/>
              <a:t>widest possible audience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This audience includes Temporarily Able-Bodied users (TABs)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Currently, online infrastructure is </a:t>
            </a:r>
            <a:r>
              <a:rPr lang="en-US" sz="2400" b="1" i="1" dirty="0" smtClean="0"/>
              <a:t>hostile</a:t>
            </a:r>
            <a:r>
              <a:rPr lang="en-US" sz="2400" dirty="0" smtClean="0"/>
              <a:t> to those with disabilities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Inseparable from SEO, mobile, and usability: improve one and you improve the others</a:t>
            </a:r>
          </a:p>
          <a:p>
            <a:pPr marL="457200" indent="-457200">
              <a:buFont typeface="Arial"/>
              <a:buChar char="•"/>
            </a:pPr>
            <a:r>
              <a:rPr lang="en-US" sz="2400" b="0" i="1" dirty="0" smtClean="0">
                <a:solidFill>
                  <a:srgbClr val="FF6600"/>
                </a:solidFill>
              </a:rPr>
              <a:t>Best way to accomplish accessibility? Adherence to standards. </a:t>
            </a:r>
            <a:endParaRPr lang="en-US" sz="2400" b="0" i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02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WCAG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0066"/>
            <a:ext cx="8229600" cy="3663128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W3C Web Content Accessibility Guidelines are principle-, not technology-based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The four principles (POUR):</a:t>
            </a:r>
          </a:p>
          <a:p>
            <a:pPr lvl="1"/>
            <a:r>
              <a:rPr lang="en-US" sz="3000" dirty="0" smtClean="0"/>
              <a:t>Perceivable</a:t>
            </a:r>
          </a:p>
          <a:p>
            <a:pPr lvl="1"/>
            <a:r>
              <a:rPr lang="en-US" sz="3000" dirty="0" smtClean="0"/>
              <a:t>Operable</a:t>
            </a:r>
          </a:p>
          <a:p>
            <a:pPr lvl="1"/>
            <a:r>
              <a:rPr lang="en-US" sz="3000" dirty="0" smtClean="0"/>
              <a:t>Understandable </a:t>
            </a:r>
          </a:p>
          <a:p>
            <a:pPr lvl="1"/>
            <a:r>
              <a:rPr lang="en-US" sz="3000" dirty="0" smtClean="0"/>
              <a:t>Robust</a:t>
            </a:r>
          </a:p>
        </p:txBody>
      </p:sp>
    </p:spTree>
    <p:extLst>
      <p:ext uri="{BB962C8B-B14F-4D97-AF65-F5344CB8AC3E}">
        <p14:creationId xmlns:p14="http://schemas.microsoft.com/office/powerpoint/2010/main" val="3652107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751"/>
            <a:ext cx="8229600" cy="3407082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Designing with accessibility in mind is the right thing to do for many reasons</a:t>
            </a:r>
          </a:p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Adhering to standards (not flashy, cool effects) is key</a:t>
            </a:r>
          </a:p>
          <a:p>
            <a:pPr marL="457200" indent="-457200">
              <a:spcBef>
                <a:spcPts val="1368"/>
              </a:spcBef>
              <a:buFont typeface="Arial"/>
              <a:buChar char="•"/>
            </a:pPr>
            <a:r>
              <a:rPr lang="en-US" dirty="0" smtClean="0"/>
              <a:t>Pay special attention to the semantics behind the HTML5 tags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0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06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3330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Learn what a web accessibility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	professional does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Understand how disabilities relate </a:t>
            </a:r>
          </a:p>
          <a:p>
            <a:pPr>
              <a:spcBef>
                <a:spcPts val="600"/>
              </a:spcBef>
            </a:pPr>
            <a:r>
              <a:rPr lang="en-US" dirty="0"/>
              <a:t>	</a:t>
            </a:r>
            <a:r>
              <a:rPr lang="en-US" dirty="0" smtClean="0"/>
              <a:t>to the web</a:t>
            </a:r>
          </a:p>
          <a:p>
            <a:pPr marL="457200" indent="-45720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Introduce the four principles of accessible interface design</a:t>
            </a:r>
          </a:p>
        </p:txBody>
      </p:sp>
    </p:spTree>
    <p:extLst>
      <p:ext uri="{BB962C8B-B14F-4D97-AF65-F5344CB8AC3E}">
        <p14:creationId xmlns:p14="http://schemas.microsoft.com/office/powerpoint/2010/main" val="423903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 “web accessibility coordinator”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Helps guide policy and purchasing decisions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Evaluates </a:t>
            </a:r>
            <a:r>
              <a:rPr lang="en-US" dirty="0"/>
              <a:t>web interfaces for </a:t>
            </a:r>
            <a:r>
              <a:rPr lang="en-US" dirty="0" smtClean="0"/>
              <a:t>accessibility</a:t>
            </a: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/>
              <a:t>Assists those with disabilities to access </a:t>
            </a:r>
            <a:r>
              <a:rPr lang="en-US" dirty="0" smtClean="0"/>
              <a:t>online </a:t>
            </a:r>
            <a:r>
              <a:rPr lang="en-US" dirty="0"/>
              <a:t>infrastructure </a:t>
            </a:r>
          </a:p>
          <a:p>
            <a:pPr marL="457200" indent="-457200">
              <a:buFont typeface="Arial"/>
              <a:buChar char="•"/>
            </a:pPr>
            <a:r>
              <a:rPr lang="en-US" dirty="0"/>
              <a:t>Keep pace with changing technology</a:t>
            </a:r>
          </a:p>
        </p:txBody>
      </p:sp>
    </p:spTree>
    <p:extLst>
      <p:ext uri="{BB962C8B-B14F-4D97-AF65-F5344CB8AC3E}">
        <p14:creationId xmlns:p14="http://schemas.microsoft.com/office/powerpoint/2010/main" val="292019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1in 5 People </a:t>
            </a:r>
            <a:r>
              <a:rPr lang="en-US" dirty="0"/>
              <a:t>H</a:t>
            </a:r>
            <a:r>
              <a:rPr lang="en-US" dirty="0" smtClean="0"/>
              <a:t>ave a 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33" y="1852252"/>
            <a:ext cx="8224967" cy="2226175"/>
          </a:xfrm>
        </p:spPr>
        <p:txBody>
          <a:bodyPr numCol="2" spcCol="457200"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600" dirty="0" smtClean="0"/>
              <a:t>There are 60 million people with disabilities </a:t>
            </a:r>
          </a:p>
          <a:p>
            <a:r>
              <a:rPr lang="en-US" sz="2600" dirty="0" smtClean="0"/>
              <a:t>	in the U.S.</a:t>
            </a:r>
            <a:endParaRPr lang="en-US" sz="2600" b="1" dirty="0" smtClean="0"/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Half are impeded using the internet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Visual Issues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Hearing Issues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Motor Issues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Cognitive Issues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48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6596"/>
            <a:ext cx="8229600" cy="3204430"/>
          </a:xfrm>
        </p:spPr>
        <p:txBody>
          <a:bodyPr>
            <a:noAutofit/>
          </a:bodyPr>
          <a:lstStyle/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Blindness, low-vision, color-blindness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8 </a:t>
            </a:r>
            <a:r>
              <a:rPr lang="en-US" sz="2800" dirty="0"/>
              <a:t>million have difficulty reading ordinary newsprint (even with glasses)</a:t>
            </a:r>
          </a:p>
          <a:p>
            <a:pPr marL="1200150" lvl="1" indent="-457200">
              <a:spcBef>
                <a:spcPts val="1800"/>
              </a:spcBef>
              <a:buFont typeface="Arial"/>
              <a:buChar char="•"/>
            </a:pPr>
            <a:r>
              <a:rPr lang="en-US" sz="2800" dirty="0"/>
              <a:t>1.8 million are completely </a:t>
            </a:r>
            <a:r>
              <a:rPr lang="en-US" sz="2800" dirty="0" smtClean="0"/>
              <a:t>blind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How is your font-size, color-contrast, font-style?</a:t>
            </a:r>
            <a:endParaRPr lang="en-US" sz="2800" dirty="0"/>
          </a:p>
          <a:p>
            <a:pPr marL="342900" lvl="1" indent="-342900">
              <a:spcBef>
                <a:spcPts val="1800"/>
              </a:spcBef>
            </a:pPr>
            <a:endParaRPr lang="en-US" sz="2400" dirty="0"/>
          </a:p>
          <a:p>
            <a:pPr>
              <a:spcBef>
                <a:spcPts val="18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477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Hearing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3141"/>
            <a:ext cx="8229600" cy="3875699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Partial to total deafness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8 </a:t>
            </a:r>
            <a:r>
              <a:rPr lang="en-US" sz="2800" dirty="0"/>
              <a:t>million have difficulty hearing a normal conversation </a:t>
            </a:r>
          </a:p>
          <a:p>
            <a:pPr marL="1200150" lvl="1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/>
              <a:t>1 million are completely </a:t>
            </a:r>
            <a:r>
              <a:rPr lang="en-US" sz="2800" dirty="0" smtClean="0"/>
              <a:t>deaf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Do your videos include closed-captioning?  Are you blaring music?</a:t>
            </a:r>
            <a:endParaRPr lang="en-US" sz="2800" dirty="0"/>
          </a:p>
          <a:p>
            <a:pPr>
              <a:spcBef>
                <a:spcPts val="12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360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8281"/>
            <a:ext cx="8229600" cy="3814590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Inability </a:t>
            </a:r>
            <a:r>
              <a:rPr lang="en-US" sz="2800" dirty="0"/>
              <a:t>to use a mouse or physical keyboard, slow response time, limited fine motor </a:t>
            </a:r>
            <a:r>
              <a:rPr lang="en-US" sz="2800" dirty="0" smtClean="0"/>
              <a:t>control</a:t>
            </a:r>
          </a:p>
          <a:p>
            <a:pPr marL="342900" lvl="1" indent="-3429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Dexterity </a:t>
            </a:r>
            <a:r>
              <a:rPr lang="en-US" sz="2800" dirty="0"/>
              <a:t>issues—8 million Americans have difficulty using their arms or </a:t>
            </a:r>
            <a:r>
              <a:rPr lang="en-US" sz="2800" dirty="0" smtClean="0"/>
              <a:t>hands</a:t>
            </a:r>
          </a:p>
          <a:p>
            <a:pPr marL="342900" lvl="1" indent="-342900">
              <a:spcBef>
                <a:spcPts val="1800"/>
              </a:spcBef>
              <a:buFont typeface="Arial"/>
              <a:buChar char="•"/>
            </a:pPr>
            <a:r>
              <a:rPr lang="en-US" sz="2800" dirty="0" smtClean="0"/>
              <a:t>What happens when someone tries to “tab” through your page?  Do you require a steady hand?</a:t>
            </a:r>
            <a:endParaRPr lang="en-US" sz="2800" dirty="0"/>
          </a:p>
          <a:p>
            <a:pPr marL="0" lvl="1" indent="0">
              <a:spcBef>
                <a:spcPts val="1800"/>
              </a:spcBef>
              <a:buNone/>
            </a:pPr>
            <a:endParaRPr lang="en-US" sz="2800" dirty="0"/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778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7618"/>
            <a:ext cx="8229600" cy="3313794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/>
              <a:t>Learning disabilities, distractibility, dyslexia, inability to remember or focus on large amounts of </a:t>
            </a:r>
            <a:r>
              <a:rPr lang="en-US" sz="2400" dirty="0" smtClean="0"/>
              <a:t>information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Adults </a:t>
            </a:r>
            <a:r>
              <a:rPr lang="en-US" sz="2400" dirty="0"/>
              <a:t>with ADD/ADHD: 16 </a:t>
            </a:r>
            <a:r>
              <a:rPr lang="en-US" sz="2400" dirty="0" smtClean="0"/>
              <a:t>million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38</a:t>
            </a:r>
            <a:r>
              <a:rPr lang="en-US" sz="2400" dirty="0"/>
              <a:t>% of soldiers, 31% of Marines and 49% of National Guard members returning from combat report psychological conditions such as TBI and </a:t>
            </a:r>
            <a:r>
              <a:rPr lang="en-US" sz="2400" dirty="0" smtClean="0"/>
              <a:t>PTSD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Cognitive disabilities number greater than </a:t>
            </a:r>
            <a:r>
              <a:rPr lang="en-US" sz="2400" dirty="0"/>
              <a:t>physical and perceptual disabilities combined</a:t>
            </a:r>
          </a:p>
          <a:p>
            <a:pPr marL="457200" indent="-4572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492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601111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8.3% of the U.S. population have 2 or more disabilities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40,000 people the in U.S are both deaf and blind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41 percent of adults 65 and older have a disability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8.7 million people with disabilities are poor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70% of disabled are unemployed or underemployed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9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8650</TotalTime>
  <Words>745</Words>
  <Application>Microsoft Macintosh PowerPoint</Application>
  <PresentationFormat>On-screen Show (16:9)</PresentationFormat>
  <Paragraphs>96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041415 Powerpoint A</vt:lpstr>
      <vt:lpstr>Accessible Web</vt:lpstr>
      <vt:lpstr>Goals</vt:lpstr>
      <vt:lpstr>What does a “web accessibility coordinator” do?</vt:lpstr>
      <vt:lpstr>1in 5 People Have a Disability</vt:lpstr>
      <vt:lpstr>Visual Disabilities</vt:lpstr>
      <vt:lpstr>Hearing Disabilities</vt:lpstr>
      <vt:lpstr>Motor Disabilities</vt:lpstr>
      <vt:lpstr>Cognitive Disabilities</vt:lpstr>
      <vt:lpstr>More Stats</vt:lpstr>
      <vt:lpstr>The web offers unprecedented opportunities for disabled </vt:lpstr>
      <vt:lpstr>Legal</vt:lpstr>
      <vt:lpstr>What is web accessibility?</vt:lpstr>
      <vt:lpstr>W3C WCAG 2.0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29</cp:revision>
  <dcterms:created xsi:type="dcterms:W3CDTF">2015-06-26T12:02:47Z</dcterms:created>
  <dcterms:modified xsi:type="dcterms:W3CDTF">2015-10-01T20:49:33Z</dcterms:modified>
</cp:coreProperties>
</file>