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16"/>
  </p:handout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71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1D2974-470D-124C-A9B2-F3ABA2732EF7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9C1D9-45FF-3F48-91F1-81E8CEB00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545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69" y="1163054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5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662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6324"/>
            <a:ext cx="91440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742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451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48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8879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21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335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284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403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500048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49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196643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441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9044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 userDrawn="1"/>
        </p:nvSpPr>
        <p:spPr>
          <a:xfrm>
            <a:off x="647092" y="30332"/>
            <a:ext cx="2378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HTML5 Tags</a:t>
            </a:r>
            <a:r>
              <a:rPr lang="en-US" sz="1400" baseline="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 and Syntax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02.02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291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HTML5 Tags and Syntax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My first big disappointment to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112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More Attributes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9335"/>
            <a:ext cx="8229600" cy="3694165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As you learn the tags, you learn their specific attributes.  Some apply to any tag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dirty="0" smtClean="0"/>
              <a:t>class – applies special properties to groups of elements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dirty="0" smtClean="0"/>
              <a:t>id – specifies a unique id to one element on the page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dirty="0" smtClean="0"/>
              <a:t>style – specifies a certain visual style (avoid this one!!!)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dirty="0" err="1" smtClean="0"/>
              <a:t>accesskey</a:t>
            </a:r>
            <a:r>
              <a:rPr lang="en-US" sz="2200" dirty="0" smtClean="0"/>
              <a:t> – a shortcut key to activate an element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dirty="0" err="1" smtClean="0"/>
              <a:t>tabindex</a:t>
            </a:r>
            <a:r>
              <a:rPr lang="en-US" sz="2200" dirty="0" smtClean="0"/>
              <a:t> – the order elements will come into focus using the tab key.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88327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Special Entities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880"/>
            <a:ext cx="8528056" cy="3037744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Tags always start with a bracket (&lt;)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What if you want the browser to display a bracket, not start a tag?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68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Special Entities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0120146"/>
              </p:ext>
            </p:extLst>
          </p:nvPr>
        </p:nvGraphicFramePr>
        <p:xfrm>
          <a:off x="465063" y="1452977"/>
          <a:ext cx="8198224" cy="32004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209044"/>
                <a:gridCol w="398918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If you want….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Then use…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&lt;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&amp;</a:t>
                      </a:r>
                      <a:r>
                        <a:rPr lang="en-US" sz="2400" dirty="0" err="1" smtClean="0"/>
                        <a:t>lt</a:t>
                      </a:r>
                      <a:r>
                        <a:rPr lang="en-US" sz="2400" dirty="0" smtClean="0"/>
                        <a:t>;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&gt;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&amp;</a:t>
                      </a:r>
                      <a:r>
                        <a:rPr lang="en-US" sz="2400" dirty="0" err="1" smtClean="0"/>
                        <a:t>gt</a:t>
                      </a:r>
                      <a:r>
                        <a:rPr lang="en-US" sz="2400" dirty="0" smtClean="0"/>
                        <a:t>;</a:t>
                      </a: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©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&amp;copy;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blank</a:t>
                      </a:r>
                      <a:r>
                        <a:rPr lang="en-US" sz="2400" baseline="0" dirty="0" smtClean="0"/>
                        <a:t> space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&amp;</a:t>
                      </a:r>
                      <a:r>
                        <a:rPr lang="en-US" sz="2400" dirty="0" err="1" smtClean="0"/>
                        <a:t>nbsp</a:t>
                      </a:r>
                      <a:r>
                        <a:rPr lang="en-US" sz="2400" dirty="0" smtClean="0"/>
                        <a:t>;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¢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&amp;cent;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&amp;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&amp;amp;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921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6475"/>
            <a:ext cx="8229600" cy="270299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How do you know the difference between a tag and an attribute?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What two symbols end a self-closing tag?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708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Attribution-</a:t>
            </a:r>
            <a:r>
              <a:rPr lang="en-US" sz="2000" dirty="0" err="1" smtClean="0"/>
              <a:t>NonCommercial</a:t>
            </a:r>
            <a:r>
              <a:rPr lang="en-US" sz="2000" dirty="0" smtClean="0"/>
              <a:t>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0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29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HTML tags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1365"/>
            <a:ext cx="8229600" cy="270299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I can’t teach you all of the tags</a:t>
            </a:r>
          </a:p>
          <a:p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I can’t teach you all of the tags</a:t>
            </a:r>
          </a:p>
          <a:p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You don’t want me to teach you all of the tags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723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Finally, some tags…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4"/>
            <a:ext cx="8229600" cy="3519167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Tags have a beginning and an end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sz="2400" dirty="0" smtClean="0"/>
          </a:p>
          <a:p>
            <a:pPr marL="457200" indent="-457200">
              <a:buFont typeface="Arial"/>
              <a:buChar char="•"/>
            </a:pPr>
            <a:endParaRPr lang="en-US" sz="2400" dirty="0"/>
          </a:p>
          <a:p>
            <a:pPr marL="457200" indent="-457200">
              <a:buFont typeface="Arial"/>
              <a:buChar char="•"/>
            </a:pPr>
            <a:endParaRPr lang="en-US" sz="2400" dirty="0" smtClean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Some tags have </a:t>
            </a:r>
            <a:r>
              <a:rPr lang="en-US" sz="2400" b="0" i="1" dirty="0" smtClean="0">
                <a:solidFill>
                  <a:srgbClr val="FF6600"/>
                </a:solidFill>
              </a:rPr>
              <a:t>attributes</a:t>
            </a:r>
            <a:r>
              <a:rPr lang="en-US" sz="2400" dirty="0" smtClean="0">
                <a:solidFill>
                  <a:srgbClr val="FF6600"/>
                </a:solidFill>
              </a:rPr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src</a:t>
            </a:r>
            <a:r>
              <a:rPr lang="en-US" sz="2400" dirty="0" smtClean="0"/>
              <a:t>, </a:t>
            </a:r>
            <a:r>
              <a:rPr lang="en-US" sz="2400" dirty="0" err="1" smtClean="0"/>
              <a:t>href</a:t>
            </a:r>
            <a:r>
              <a:rPr lang="en-US" sz="2400" dirty="0" smtClean="0"/>
              <a:t>, etc..)</a:t>
            </a:r>
            <a:endParaRPr lang="en-US" sz="2400" dirty="0"/>
          </a:p>
        </p:txBody>
      </p:sp>
      <p:sp>
        <p:nvSpPr>
          <p:cNvPr id="20" name="Rectangle 19"/>
          <p:cNvSpPr/>
          <p:nvPr/>
        </p:nvSpPr>
        <p:spPr>
          <a:xfrm>
            <a:off x="1351885" y="1843673"/>
            <a:ext cx="6201178" cy="24114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Times New Roman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453814" y="1977105"/>
            <a:ext cx="3603134" cy="2253794"/>
            <a:chOff x="2619200" y="2451144"/>
            <a:chExt cx="3603134" cy="2253794"/>
          </a:xfrm>
          <a:solidFill>
            <a:schemeClr val="bg1"/>
          </a:solidFill>
        </p:grpSpPr>
        <p:sp>
          <p:nvSpPr>
            <p:cNvPr id="22" name="Rectangle 2"/>
            <p:cNvSpPr>
              <a:spLocks/>
            </p:cNvSpPr>
            <p:nvPr/>
          </p:nvSpPr>
          <p:spPr bwMode="auto">
            <a:xfrm>
              <a:off x="2814638" y="2451144"/>
              <a:ext cx="3033495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2500" dirty="0">
                  <a:solidFill>
                    <a:prstClr val="black">
                      <a:lumMod val="90000"/>
                      <a:lumOff val="10000"/>
                    </a:prstClr>
                  </a:solidFill>
                  <a:latin typeface="Times New Roman"/>
                  <a:ea typeface="ＭＳ Ｐゴシック" charset="0"/>
                </a:rPr>
                <a:t>&lt;h1&gt;</a:t>
              </a:r>
              <a:r>
                <a:rPr lang="en-US" sz="2500" dirty="0">
                  <a:solidFill>
                    <a:srgbClr val="110823"/>
                  </a:solidFill>
                  <a:latin typeface="Times New Roman"/>
                  <a:ea typeface="ＭＳ Ｐゴシック" charset="0"/>
                </a:rPr>
                <a:t>Hello World</a:t>
              </a:r>
              <a:r>
                <a:rPr lang="en-US" sz="2500" dirty="0">
                  <a:solidFill>
                    <a:prstClr val="black">
                      <a:lumMod val="90000"/>
                      <a:lumOff val="10000"/>
                    </a:prstClr>
                  </a:solidFill>
                  <a:latin typeface="Times New Roman"/>
                  <a:ea typeface="ＭＳ Ｐゴシック" charset="0"/>
                </a:rPr>
                <a:t>&lt;/h1&gt;</a:t>
              </a:r>
            </a:p>
          </p:txBody>
        </p:sp>
        <p:sp>
          <p:nvSpPr>
            <p:cNvPr id="23" name="Rectangle 3"/>
            <p:cNvSpPr>
              <a:spLocks/>
            </p:cNvSpPr>
            <p:nvPr/>
          </p:nvSpPr>
          <p:spPr bwMode="auto">
            <a:xfrm>
              <a:off x="2988584" y="3379975"/>
              <a:ext cx="2678906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500" dirty="0">
                  <a:solidFill>
                    <a:srgbClr val="174576"/>
                  </a:solidFill>
                  <a:latin typeface="Times New Roman"/>
                  <a:ea typeface="ＭＳ Ｐゴシック" charset="0"/>
                  <a:cs typeface="ＭＳ Ｐゴシック" charset="0"/>
                </a:rPr>
                <a:t>&lt;</a:t>
              </a:r>
              <a:r>
                <a:rPr lang="en-US" sz="2500" dirty="0" err="1">
                  <a:solidFill>
                    <a:srgbClr val="174576"/>
                  </a:solidFill>
                  <a:latin typeface="Times New Roman"/>
                  <a:ea typeface="ＭＳ Ｐゴシック" charset="0"/>
                  <a:cs typeface="ＭＳ Ｐゴシック" charset="0"/>
                </a:rPr>
                <a:t>img</a:t>
              </a:r>
              <a:r>
                <a:rPr lang="en-US" sz="2500" dirty="0">
                  <a:solidFill>
                    <a:srgbClr val="174576"/>
                  </a:solidFill>
                  <a:latin typeface="Times New Roman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2500" dirty="0" err="1">
                  <a:solidFill>
                    <a:srgbClr val="FF00FF"/>
                  </a:solidFill>
                  <a:latin typeface="Times New Roman"/>
                  <a:ea typeface="ＭＳ Ｐゴシック" charset="0"/>
                  <a:cs typeface="ＭＳ Ｐゴシック" charset="0"/>
                </a:rPr>
                <a:t>src</a:t>
              </a:r>
              <a:r>
                <a:rPr lang="en-US" sz="2500" dirty="0">
                  <a:solidFill>
                    <a:srgbClr val="FF00FF"/>
                  </a:solidFill>
                  <a:latin typeface="Times New Roman"/>
                  <a:ea typeface="ＭＳ Ｐゴシック" charset="0"/>
                  <a:cs typeface="ＭＳ Ｐゴシック" charset="0"/>
                </a:rPr>
                <a:t>=</a:t>
              </a:r>
              <a:r>
                <a:rPr lang="en-US" sz="2500" dirty="0">
                  <a:solidFill>
                    <a:srgbClr val="FF00FF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‘’</a:t>
              </a:r>
              <a:r>
                <a:rPr lang="en-US" altLang="ja-JP" sz="2500" dirty="0" err="1">
                  <a:solidFill>
                    <a:srgbClr val="FF00FF"/>
                  </a:solidFill>
                  <a:latin typeface="Times New Roman"/>
                  <a:ea typeface="ＭＳ Ｐ明朝"/>
                  <a:cs typeface="Gill Sans" charset="0"/>
                </a:rPr>
                <a:t>x.gif</a:t>
              </a:r>
              <a:r>
                <a:rPr lang="ja-JP" altLang="en-US" sz="2500" dirty="0">
                  <a:solidFill>
                    <a:srgbClr val="FF00FF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”</a:t>
              </a:r>
              <a:r>
                <a:rPr lang="en-US" altLang="ja-JP" sz="2500" dirty="0">
                  <a:solidFill>
                    <a:srgbClr val="FF7F00"/>
                  </a:solidFill>
                  <a:latin typeface="Times New Roman"/>
                  <a:ea typeface="ＭＳ Ｐ明朝"/>
                  <a:cs typeface="Gill Sans" charset="0"/>
                </a:rPr>
                <a:t> </a:t>
              </a:r>
              <a:r>
                <a:rPr lang="en-US" altLang="ja-JP" sz="2500" dirty="0">
                  <a:solidFill>
                    <a:srgbClr val="174576"/>
                  </a:solidFill>
                  <a:latin typeface="Times New Roman"/>
                  <a:ea typeface="ＭＳ Ｐ明朝"/>
                  <a:cs typeface="Gill Sans" charset="0"/>
                </a:rPr>
                <a:t>/&gt;</a:t>
              </a:r>
              <a:endParaRPr lang="en-US" sz="2500" dirty="0">
                <a:solidFill>
                  <a:srgbClr val="174576"/>
                </a:solidFill>
                <a:latin typeface="Times New Roman"/>
                <a:cs typeface="Gill Sans" charset="0"/>
              </a:endParaRPr>
            </a:p>
          </p:txBody>
        </p:sp>
        <p:sp>
          <p:nvSpPr>
            <p:cNvPr id="24" name="Rectangle 4"/>
            <p:cNvSpPr>
              <a:spLocks/>
            </p:cNvSpPr>
            <p:nvPr/>
          </p:nvSpPr>
          <p:spPr bwMode="auto">
            <a:xfrm>
              <a:off x="2619200" y="2800135"/>
              <a:ext cx="1029907" cy="3693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2400" b="1" dirty="0" smtClean="0">
                  <a:solidFill>
                    <a:srgbClr val="174576"/>
                  </a:solidFill>
                  <a:latin typeface="PT Sans Narrow"/>
                  <a:ea typeface="ＭＳ Ｐゴシック" charset="0"/>
                  <a:cs typeface="PT Sans Narrow"/>
                </a:rPr>
                <a:t>Start tag</a:t>
              </a:r>
              <a:endParaRPr lang="en-US" sz="2400" b="1" i="1" dirty="0">
                <a:solidFill>
                  <a:prstClr val="black">
                    <a:lumMod val="90000"/>
                    <a:lumOff val="10000"/>
                  </a:prstClr>
                </a:solidFill>
                <a:latin typeface="Times New Roman"/>
                <a:ea typeface="ＭＳ Ｐゴシック" charset="0"/>
              </a:endParaRPr>
            </a:p>
          </p:txBody>
        </p:sp>
        <p:sp>
          <p:nvSpPr>
            <p:cNvPr id="25" name="Rectangle 5"/>
            <p:cNvSpPr>
              <a:spLocks/>
            </p:cNvSpPr>
            <p:nvPr/>
          </p:nvSpPr>
          <p:spPr bwMode="auto">
            <a:xfrm>
              <a:off x="4920051" y="2805088"/>
              <a:ext cx="1302283" cy="3693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2400" b="1" dirty="0" smtClean="0">
                  <a:solidFill>
                    <a:srgbClr val="174576"/>
                  </a:solidFill>
                  <a:latin typeface="PT Sans Narrow"/>
                  <a:ea typeface="ＭＳ Ｐゴシック" charset="0"/>
                  <a:cs typeface="PT Sans Narrow"/>
                </a:rPr>
                <a:t>Closing tag</a:t>
              </a:r>
              <a:endParaRPr lang="en-US" sz="2400" b="1" i="1" dirty="0">
                <a:solidFill>
                  <a:prstClr val="black">
                    <a:lumMod val="90000"/>
                    <a:lumOff val="10000"/>
                  </a:prstClr>
                </a:solidFill>
                <a:latin typeface="Times New Roman"/>
                <a:ea typeface="ＭＳ Ｐゴシック" charset="0"/>
              </a:endParaRPr>
            </a:p>
          </p:txBody>
        </p:sp>
        <p:sp>
          <p:nvSpPr>
            <p:cNvPr id="26" name="Rectangle 6"/>
            <p:cNvSpPr>
              <a:spLocks/>
            </p:cNvSpPr>
            <p:nvPr/>
          </p:nvSpPr>
          <p:spPr bwMode="auto">
            <a:xfrm>
              <a:off x="3553115" y="4335606"/>
              <a:ext cx="1702582" cy="369332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  <a:extLst/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400" b="1" dirty="0" smtClean="0">
                  <a:solidFill>
                    <a:srgbClr val="174576"/>
                  </a:solidFill>
                  <a:latin typeface="PT Sans Narrow"/>
                  <a:ea typeface="ＭＳ Ｐゴシック" charset="0"/>
                  <a:cs typeface="PT Sans Narrow"/>
                </a:rPr>
                <a:t>Self-closing tag</a:t>
              </a:r>
              <a:endParaRPr lang="en-US" sz="2400" b="1" dirty="0">
                <a:solidFill>
                  <a:srgbClr val="174576"/>
                </a:solidFill>
                <a:latin typeface="PT Sans Narrow"/>
                <a:ea typeface="ＭＳ Ｐゴシック" charset="0"/>
                <a:cs typeface="PT Sans Narrow"/>
              </a:endParaRPr>
            </a:p>
          </p:txBody>
        </p:sp>
        <p:sp>
          <p:nvSpPr>
            <p:cNvPr id="27" name="Line 11"/>
            <p:cNvSpPr>
              <a:spLocks noChangeShapeType="1"/>
            </p:cNvSpPr>
            <p:nvPr/>
          </p:nvSpPr>
          <p:spPr bwMode="auto">
            <a:xfrm>
              <a:off x="3424527" y="3992824"/>
              <a:ext cx="471488" cy="34290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miter lim="800000"/>
              <a:headEnd type="stealth" w="med" len="med"/>
              <a:tailEnd/>
            </a:ln>
            <a:extLst/>
          </p:spPr>
          <p:txBody>
            <a:bodyPr lIns="0" tIns="0" rIns="0" bIns="0"/>
            <a:lstStyle/>
            <a:p>
              <a:endParaRPr lang="en-US">
                <a:solidFill>
                  <a:prstClr val="black"/>
                </a:solidFill>
                <a:latin typeface="Times New Roman"/>
              </a:endParaRPr>
            </a:p>
          </p:txBody>
        </p:sp>
        <p:sp>
          <p:nvSpPr>
            <p:cNvPr id="28" name="Line 12"/>
            <p:cNvSpPr>
              <a:spLocks noChangeShapeType="1"/>
            </p:cNvSpPr>
            <p:nvPr/>
          </p:nvSpPr>
          <p:spPr bwMode="auto">
            <a:xfrm flipH="1">
              <a:off x="4920050" y="3813155"/>
              <a:ext cx="493429" cy="522569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miter lim="800000"/>
              <a:headEnd type="stealth" w="med" len="med"/>
              <a:tailEnd/>
            </a:ln>
            <a:extLst/>
          </p:spPr>
          <p:txBody>
            <a:bodyPr lIns="0" tIns="0" rIns="0" bIns="0"/>
            <a:lstStyle/>
            <a:p>
              <a:endParaRPr lang="en-US">
                <a:solidFill>
                  <a:prstClr val="black"/>
                </a:solidFill>
                <a:latin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8013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Display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4"/>
            <a:ext cx="8377846" cy="3450881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/>
              <a:buChar char="•"/>
              <a:defRPr/>
            </a:pPr>
            <a:r>
              <a:rPr lang="en-US" sz="2800" dirty="0"/>
              <a:t>One of the most important attributes of an element is its display.  The two most common are </a:t>
            </a:r>
            <a:r>
              <a:rPr lang="en-US" sz="2800" i="1" dirty="0">
                <a:solidFill>
                  <a:srgbClr val="FF6600"/>
                </a:solidFill>
              </a:rPr>
              <a:t>block</a:t>
            </a:r>
            <a:r>
              <a:rPr lang="en-US" sz="2800" dirty="0"/>
              <a:t> and </a:t>
            </a:r>
            <a:r>
              <a:rPr lang="en-US" sz="2800" i="1" dirty="0" smtClean="0">
                <a:solidFill>
                  <a:srgbClr val="FF6600"/>
                </a:solidFill>
              </a:rPr>
              <a:t>inline</a:t>
            </a:r>
            <a:endParaRPr lang="en-US" sz="2800" dirty="0" smtClean="0"/>
          </a:p>
          <a:p>
            <a:pPr>
              <a:defRPr/>
            </a:pPr>
            <a:endParaRPr lang="en-US" sz="2800" dirty="0"/>
          </a:p>
          <a:p>
            <a:pPr lvl="1">
              <a:buFont typeface="Wingdings" charset="2"/>
              <a:buChar char="§"/>
              <a:defRPr/>
            </a:pPr>
            <a:r>
              <a:rPr lang="en-US" sz="2400" dirty="0"/>
              <a:t>block (can take width and height)</a:t>
            </a:r>
          </a:p>
          <a:p>
            <a:pPr lvl="2">
              <a:buFont typeface="Wingdings" charset="2"/>
              <a:buChar char="§"/>
              <a:defRPr/>
            </a:pPr>
            <a:r>
              <a:rPr lang="en-US" sz="2400" dirty="0"/>
              <a:t>Newline is inserted before and after, e.g. it “Takes up” whole width</a:t>
            </a:r>
          </a:p>
          <a:p>
            <a:pPr lvl="1">
              <a:buFont typeface="Wingdings" charset="2"/>
              <a:buChar char="§"/>
              <a:defRPr/>
            </a:pPr>
            <a:r>
              <a:rPr lang="en-US" sz="2400" dirty="0"/>
              <a:t>inline (can not take width and height)</a:t>
            </a:r>
          </a:p>
          <a:p>
            <a:pPr lvl="2">
              <a:buFont typeface="Wingdings" charset="2"/>
              <a:buChar char="§"/>
              <a:defRPr/>
            </a:pPr>
            <a:r>
              <a:rPr lang="en-US" sz="2400" dirty="0"/>
              <a:t>Only uses as much space as needed to contain the element.</a:t>
            </a:r>
          </a:p>
          <a:p>
            <a:pPr lvl="1">
              <a:defRPr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72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3855"/>
            <a:ext cx="8432428" cy="3368941"/>
          </a:xfrm>
        </p:spPr>
        <p:txBody>
          <a:bodyPr>
            <a:noAutofit/>
          </a:bodyPr>
          <a:lstStyle/>
          <a:p>
            <a:pPr marL="457200" indent="-457200">
              <a:spcBef>
                <a:spcPts val="600"/>
              </a:spcBef>
              <a:buFont typeface="Arial"/>
              <a:buChar char="•"/>
            </a:pPr>
            <a:r>
              <a:rPr lang="en-US" sz="2000" dirty="0" smtClean="0"/>
              <a:t>Headings (block)</a:t>
            </a:r>
          </a:p>
          <a:p>
            <a:pPr marL="1200150" lvl="1" indent="-457200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&lt;h1&gt;, &lt;h2&gt;, &lt;h3&gt;, &lt;h4&gt;, &lt;h5&gt;, &lt;h6&gt;</a:t>
            </a:r>
          </a:p>
          <a:p>
            <a:pPr marL="1200150" lvl="1" indent="-457200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These tags have </a:t>
            </a:r>
            <a:r>
              <a:rPr lang="en-US" b="0" dirty="0" smtClean="0">
                <a:solidFill>
                  <a:srgbClr val="FF6600"/>
                </a:solidFill>
              </a:rPr>
              <a:t>syntax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b="0" dirty="0" smtClean="0">
                <a:solidFill>
                  <a:srgbClr val="FF6600"/>
                </a:solidFill>
              </a:rPr>
              <a:t>semantics</a:t>
            </a:r>
          </a:p>
          <a:p>
            <a:pPr marL="457200" indent="-457200">
              <a:spcBef>
                <a:spcPts val="600"/>
              </a:spcBef>
              <a:buFont typeface="Arial"/>
              <a:buChar char="•"/>
            </a:pPr>
            <a:r>
              <a:rPr lang="en-US" sz="2000" dirty="0" smtClean="0"/>
              <a:t>Paragraphs (block)</a:t>
            </a:r>
          </a:p>
          <a:p>
            <a:pPr marL="1200150" lvl="1" indent="-457200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&lt;p&gt; …. &lt;/p&gt; </a:t>
            </a:r>
          </a:p>
          <a:p>
            <a:pPr marL="1200150" lvl="1" indent="-457200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Should only contain inline elements</a:t>
            </a:r>
          </a:p>
          <a:p>
            <a:pPr marL="457200" indent="-457200">
              <a:spcBef>
                <a:spcPts val="600"/>
              </a:spcBef>
              <a:buFont typeface="Arial"/>
              <a:buChar char="•"/>
            </a:pPr>
            <a:r>
              <a:rPr lang="en-US" sz="2000" dirty="0" err="1" smtClean="0"/>
              <a:t>Divs</a:t>
            </a:r>
            <a:r>
              <a:rPr lang="en-US" sz="2000" dirty="0" smtClean="0"/>
              <a:t> (block)</a:t>
            </a:r>
          </a:p>
          <a:p>
            <a:pPr marL="1200150" lvl="1" indent="-457200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&lt;div&gt;...&lt;/div&gt;</a:t>
            </a:r>
          </a:p>
          <a:p>
            <a:pPr marL="1200150" lvl="1" indent="-457200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Generic section that is larger than a paragraph</a:t>
            </a:r>
          </a:p>
        </p:txBody>
      </p:sp>
    </p:spTree>
    <p:extLst>
      <p:ext uri="{BB962C8B-B14F-4D97-AF65-F5344CB8AC3E}">
        <p14:creationId xmlns:p14="http://schemas.microsoft.com/office/powerpoint/2010/main" val="699591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More tags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2969"/>
            <a:ext cx="8229600" cy="2388403"/>
          </a:xfrm>
        </p:spPr>
        <p:txBody>
          <a:bodyPr numCol="2">
            <a:normAutofit fontScale="92500" lnSpcReduction="10000"/>
          </a:bodyPr>
          <a:lstStyle/>
          <a:p>
            <a:pPr marL="342900" indent="-342900" defTabSz="914399">
              <a:buFont typeface="Arial"/>
              <a:buChar char="•"/>
              <a:defRPr/>
            </a:pPr>
            <a:r>
              <a:rPr lang="en-US" sz="2400" dirty="0" smtClean="0"/>
              <a:t>Ordered lists</a:t>
            </a:r>
            <a:endParaRPr lang="en-US" sz="2400" dirty="0"/>
          </a:p>
          <a:p>
            <a:pPr marL="342900" indent="-342900" defTabSz="914399">
              <a:buFont typeface="Arial"/>
              <a:buChar char="•"/>
              <a:defRPr/>
            </a:pPr>
            <a:endParaRPr lang="en-US" sz="2400" dirty="0" smtClean="0"/>
          </a:p>
          <a:p>
            <a:pPr defTabSz="914399">
              <a:defRPr/>
            </a:pPr>
            <a:r>
              <a:rPr lang="en-US" sz="2400" dirty="0" smtClean="0"/>
              <a:t>     &lt;</a:t>
            </a:r>
            <a:r>
              <a:rPr lang="en-US" sz="2400" dirty="0" err="1"/>
              <a:t>ol</a:t>
            </a:r>
            <a:r>
              <a:rPr lang="en-US" sz="2400" dirty="0"/>
              <a:t>&gt; </a:t>
            </a:r>
          </a:p>
          <a:p>
            <a:pPr defTabSz="914399">
              <a:lnSpc>
                <a:spcPct val="50000"/>
              </a:lnSpc>
              <a:defRPr/>
            </a:pPr>
            <a:r>
              <a:rPr lang="en-US" sz="2400" dirty="0"/>
              <a:t>	&lt;li&gt; Item One &lt;/li</a:t>
            </a:r>
            <a:r>
              <a:rPr lang="en-US" sz="2400" dirty="0" smtClean="0"/>
              <a:t>&gt;</a:t>
            </a:r>
          </a:p>
          <a:p>
            <a:pPr defTabSz="914399">
              <a:lnSpc>
                <a:spcPct val="50000"/>
              </a:lnSpc>
              <a:defRPr/>
            </a:pPr>
            <a:endParaRPr lang="en-US" sz="2400" dirty="0"/>
          </a:p>
          <a:p>
            <a:pPr defTabSz="914399">
              <a:lnSpc>
                <a:spcPct val="50000"/>
              </a:lnSpc>
              <a:defRPr/>
            </a:pPr>
            <a:r>
              <a:rPr lang="en-US" sz="2400" dirty="0"/>
              <a:t>	&lt;li&gt; Item Two &lt;/li</a:t>
            </a:r>
            <a:r>
              <a:rPr lang="en-US" sz="2400" dirty="0" smtClean="0"/>
              <a:t>&gt;</a:t>
            </a:r>
          </a:p>
          <a:p>
            <a:pPr defTabSz="914399">
              <a:lnSpc>
                <a:spcPct val="50000"/>
              </a:lnSpc>
              <a:defRPr/>
            </a:pPr>
            <a:endParaRPr lang="en-US" sz="2400" dirty="0"/>
          </a:p>
          <a:p>
            <a:pPr defTabSz="914399">
              <a:lnSpc>
                <a:spcPct val="50000"/>
              </a:lnSpc>
              <a:defRPr/>
            </a:pPr>
            <a:r>
              <a:rPr lang="en-US" sz="2400" dirty="0"/>
              <a:t>     &lt;/</a:t>
            </a:r>
            <a:r>
              <a:rPr lang="en-US" sz="2400" dirty="0" err="1"/>
              <a:t>ol</a:t>
            </a:r>
            <a:r>
              <a:rPr lang="en-US" sz="2400" dirty="0" smtClean="0"/>
              <a:t>&gt;</a:t>
            </a:r>
            <a:endParaRPr lang="en-US" sz="2400" dirty="0"/>
          </a:p>
          <a:p>
            <a:pPr defTabSz="914399">
              <a:lnSpc>
                <a:spcPct val="50000"/>
              </a:lnSpc>
              <a:defRPr/>
            </a:pPr>
            <a:endParaRPr lang="en-US" sz="2400" dirty="0"/>
          </a:p>
          <a:p>
            <a:pPr marL="342900" indent="-342900" defTabSz="914399">
              <a:buFont typeface="Arial"/>
              <a:buChar char="•"/>
              <a:defRPr/>
            </a:pPr>
            <a:r>
              <a:rPr lang="en-US" sz="2400" dirty="0" smtClean="0"/>
              <a:t>Unordered lists</a:t>
            </a:r>
          </a:p>
          <a:p>
            <a:pPr defTabSz="914399">
              <a:defRPr/>
            </a:pPr>
            <a:endParaRPr lang="en-US" sz="2400" dirty="0"/>
          </a:p>
          <a:p>
            <a:pPr defTabSz="914399">
              <a:defRPr/>
            </a:pPr>
            <a:r>
              <a:rPr lang="en-US" sz="2400" dirty="0"/>
              <a:t>     </a:t>
            </a:r>
            <a:r>
              <a:rPr lang="en-US" sz="2400" dirty="0" smtClean="0"/>
              <a:t>&lt;</a:t>
            </a:r>
            <a:r>
              <a:rPr lang="en-US" sz="2400" dirty="0" err="1" smtClean="0"/>
              <a:t>ul</a:t>
            </a:r>
            <a:r>
              <a:rPr lang="en-US" sz="2400" dirty="0"/>
              <a:t>&gt; </a:t>
            </a:r>
          </a:p>
          <a:p>
            <a:pPr defTabSz="914399">
              <a:lnSpc>
                <a:spcPct val="50000"/>
              </a:lnSpc>
              <a:defRPr/>
            </a:pPr>
            <a:r>
              <a:rPr lang="en-US" sz="2400" dirty="0"/>
              <a:t>	</a:t>
            </a:r>
            <a:r>
              <a:rPr lang="en-US" sz="2400" dirty="0" smtClean="0"/>
              <a:t>     &lt;</a:t>
            </a:r>
            <a:r>
              <a:rPr lang="en-US" sz="2400" dirty="0"/>
              <a:t>li&gt; Item One &lt;/li</a:t>
            </a:r>
            <a:r>
              <a:rPr lang="en-US" sz="2400" dirty="0" smtClean="0"/>
              <a:t>&gt;</a:t>
            </a:r>
          </a:p>
          <a:p>
            <a:pPr defTabSz="914399">
              <a:lnSpc>
                <a:spcPct val="50000"/>
              </a:lnSpc>
              <a:defRPr/>
            </a:pPr>
            <a:endParaRPr lang="en-US" sz="2400" dirty="0"/>
          </a:p>
          <a:p>
            <a:pPr defTabSz="914399">
              <a:lnSpc>
                <a:spcPct val="50000"/>
              </a:lnSpc>
              <a:defRPr/>
            </a:pPr>
            <a:r>
              <a:rPr lang="en-US" sz="2400" dirty="0"/>
              <a:t>	</a:t>
            </a:r>
            <a:r>
              <a:rPr lang="en-US" sz="2400" dirty="0" smtClean="0"/>
              <a:t>     &lt;</a:t>
            </a:r>
            <a:r>
              <a:rPr lang="en-US" sz="2400" dirty="0"/>
              <a:t>li&gt; Item Two &lt;/li</a:t>
            </a:r>
            <a:r>
              <a:rPr lang="en-US" sz="2400" dirty="0" smtClean="0"/>
              <a:t>&gt;</a:t>
            </a:r>
          </a:p>
          <a:p>
            <a:pPr defTabSz="914399">
              <a:lnSpc>
                <a:spcPct val="50000"/>
              </a:lnSpc>
              <a:defRPr/>
            </a:pPr>
            <a:endParaRPr lang="en-US" sz="2400" dirty="0"/>
          </a:p>
          <a:p>
            <a:pPr defTabSz="914399">
              <a:lnSpc>
                <a:spcPct val="50000"/>
              </a:lnSpc>
              <a:defRPr/>
            </a:pPr>
            <a:r>
              <a:rPr lang="en-US" sz="2400" dirty="0"/>
              <a:t>	&lt;/</a:t>
            </a:r>
            <a:r>
              <a:rPr lang="en-US" sz="2400" dirty="0" err="1"/>
              <a:t>ul</a:t>
            </a:r>
            <a:r>
              <a:rPr lang="en-US" sz="2400" dirty="0" smtClean="0"/>
              <a:t>&gt;</a:t>
            </a:r>
          </a:p>
          <a:p>
            <a:pPr defTabSz="914399">
              <a:lnSpc>
                <a:spcPct val="50000"/>
              </a:lnSpc>
              <a:defRPr/>
            </a:pPr>
            <a:endParaRPr lang="en-US" sz="2400" dirty="0"/>
          </a:p>
          <a:p>
            <a:pPr defTabSz="914399">
              <a:lnSpc>
                <a:spcPct val="50000"/>
              </a:lnSpc>
              <a:defRPr/>
            </a:pPr>
            <a:endParaRPr lang="en-US" sz="2400" dirty="0" smtClean="0"/>
          </a:p>
          <a:p>
            <a:pPr defTabSz="914399">
              <a:lnSpc>
                <a:spcPct val="50000"/>
              </a:lnSpc>
              <a:defRPr/>
            </a:pPr>
            <a:endParaRPr lang="en-US" sz="2400" dirty="0"/>
          </a:p>
          <a:p>
            <a:pPr defTabSz="914399">
              <a:lnSpc>
                <a:spcPct val="50000"/>
              </a:lnSpc>
              <a:defRPr/>
            </a:pPr>
            <a:endParaRPr lang="en-US" sz="2400" dirty="0"/>
          </a:p>
          <a:p>
            <a:pPr defTabSz="914399">
              <a:lnSpc>
                <a:spcPct val="50000"/>
              </a:lnSpc>
              <a:defRPr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3901372"/>
            <a:ext cx="8229600" cy="100042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5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914399">
              <a:buFont typeface="Arial"/>
              <a:buChar char="•"/>
              <a:defRPr/>
            </a:pPr>
            <a:r>
              <a:rPr lang="en-US" sz="2400" dirty="0" smtClean="0"/>
              <a:t>Line breaks</a:t>
            </a:r>
          </a:p>
          <a:p>
            <a:pPr defTabSz="914399">
              <a:defRPr/>
            </a:pPr>
            <a:r>
              <a:rPr lang="en-US" sz="2400" dirty="0" smtClean="0"/>
              <a:t>    &lt;</a:t>
            </a:r>
            <a:r>
              <a:rPr lang="en-US" sz="2400" dirty="0" err="1" smtClean="0"/>
              <a:t>br</a:t>
            </a:r>
            <a:r>
              <a:rPr lang="en-US" sz="2400" dirty="0" smtClean="0"/>
              <a:t>&gt;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36385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Attributes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042" y="1570536"/>
            <a:ext cx="8602903" cy="302408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Attributes provide additional information 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about an element</a:t>
            </a:r>
          </a:p>
          <a:p>
            <a:endParaRPr lang="en-US" sz="2800" dirty="0" smtClean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Always specified in the </a:t>
            </a:r>
            <a:r>
              <a:rPr lang="en-US" sz="2800" b="0" dirty="0" smtClean="0">
                <a:solidFill>
                  <a:srgbClr val="FF6600"/>
                </a:solidFill>
              </a:rPr>
              <a:t>start</a:t>
            </a:r>
            <a:r>
              <a:rPr lang="en-US" sz="2800" dirty="0" smtClean="0">
                <a:solidFill>
                  <a:srgbClr val="FF6600"/>
                </a:solidFill>
              </a:rPr>
              <a:t> tag</a:t>
            </a:r>
          </a:p>
          <a:p>
            <a:pPr marL="457200" indent="-457200">
              <a:buFont typeface="Arial"/>
              <a:buChar char="•"/>
            </a:pPr>
            <a:endParaRPr lang="en-US" sz="2800" dirty="0" smtClean="0">
              <a:solidFill>
                <a:srgbClr val="FF6600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Attributes come in name/value pairs</a:t>
            </a:r>
          </a:p>
        </p:txBody>
      </p:sp>
    </p:spTree>
    <p:extLst>
      <p:ext uri="{BB962C8B-B14F-4D97-AF65-F5344CB8AC3E}">
        <p14:creationId xmlns:p14="http://schemas.microsoft.com/office/powerpoint/2010/main" val="1152090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Images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1852"/>
            <a:ext cx="8229600" cy="2702991"/>
          </a:xfrm>
        </p:spPr>
        <p:txBody>
          <a:bodyPr>
            <a:noAutofit/>
          </a:bodyPr>
          <a:lstStyle/>
          <a:p>
            <a:pPr marL="457200" indent="-457200">
              <a:spcBef>
                <a:spcPts val="1776"/>
              </a:spcBef>
              <a:buFont typeface="Arial"/>
              <a:buChar char="•"/>
            </a:pPr>
            <a:r>
              <a:rPr lang="en-US" sz="2400" dirty="0"/>
              <a:t>Images (inline)</a:t>
            </a:r>
          </a:p>
          <a:p>
            <a:pPr lvl="1" indent="0">
              <a:spcBef>
                <a:spcPts val="1776"/>
              </a:spcBef>
              <a:buNone/>
            </a:pPr>
            <a:r>
              <a:rPr lang="en-US" sz="2400" dirty="0"/>
              <a:t>&lt;</a:t>
            </a:r>
            <a:r>
              <a:rPr lang="en-US" sz="2400" dirty="0" err="1"/>
              <a:t>img</a:t>
            </a:r>
            <a:r>
              <a:rPr lang="en-US" sz="2400" dirty="0"/>
              <a:t> </a:t>
            </a:r>
            <a:r>
              <a:rPr lang="en-US" sz="2400" dirty="0" err="1"/>
              <a:t>src</a:t>
            </a:r>
            <a:r>
              <a:rPr lang="en-US" sz="2400" dirty="0"/>
              <a:t> = “</a:t>
            </a:r>
            <a:r>
              <a:rPr lang="en-US" sz="2400" dirty="0" err="1" smtClean="0"/>
              <a:t>myPicture.jpg</a:t>
            </a:r>
            <a:r>
              <a:rPr lang="en-US" sz="2400" dirty="0" smtClean="0"/>
              <a:t>” </a:t>
            </a:r>
            <a:r>
              <a:rPr lang="en-US" sz="2400" dirty="0"/>
              <a:t>alt = “Image of Colleen”/</a:t>
            </a:r>
            <a:r>
              <a:rPr lang="en-US" sz="2400" dirty="0" smtClean="0"/>
              <a:t>&gt;</a:t>
            </a:r>
          </a:p>
          <a:p>
            <a:pPr marL="457200" indent="-457200">
              <a:spcBef>
                <a:spcPts val="1776"/>
              </a:spcBef>
              <a:buFont typeface="Arial"/>
              <a:buChar char="•"/>
            </a:pPr>
            <a:r>
              <a:rPr lang="en-US" sz="2400" dirty="0" smtClean="0"/>
              <a:t>Images rarely work the first time</a:t>
            </a:r>
          </a:p>
          <a:p>
            <a:pPr marL="1200150" lvl="1" indent="-457200">
              <a:spcBef>
                <a:spcPts val="1776"/>
              </a:spcBef>
              <a:buFont typeface="Arial"/>
              <a:buChar char="•"/>
            </a:pPr>
            <a:r>
              <a:rPr lang="en-US" sz="2400" dirty="0" smtClean="0"/>
              <a:t>Show a broken link, too big, too small, etc.</a:t>
            </a:r>
          </a:p>
          <a:p>
            <a:pPr marL="457200" indent="-457200">
              <a:spcBef>
                <a:spcPts val="1776"/>
              </a:spcBef>
              <a:buFont typeface="Arial"/>
              <a:buChar char="•"/>
            </a:pPr>
            <a:r>
              <a:rPr lang="en-US" sz="2400" dirty="0" smtClean="0"/>
              <a:t>Save yourself heartache and size/carefully name your picture before you use it.</a:t>
            </a:r>
          </a:p>
        </p:txBody>
      </p:sp>
    </p:spTree>
    <p:extLst>
      <p:ext uri="{BB962C8B-B14F-4D97-AF65-F5344CB8AC3E}">
        <p14:creationId xmlns:p14="http://schemas.microsoft.com/office/powerpoint/2010/main" val="3398680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Images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7199" y="1383633"/>
            <a:ext cx="8229601" cy="353282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Times New Roman"/>
            </a:endParaRPr>
          </a:p>
        </p:txBody>
      </p:sp>
      <p:sp>
        <p:nvSpPr>
          <p:cNvPr id="5" name="Rectangle 9"/>
          <p:cNvSpPr>
            <a:spLocks/>
          </p:cNvSpPr>
          <p:nvPr/>
        </p:nvSpPr>
        <p:spPr bwMode="auto">
          <a:xfrm>
            <a:off x="873946" y="1639967"/>
            <a:ext cx="7510472" cy="295465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prstClr val="black"/>
                </a:solidFill>
                <a:latin typeface="Times New Roman"/>
                <a:ea typeface="ＭＳ Ｐゴシック" charset="0"/>
              </a:rPr>
              <a:t> </a:t>
            </a:r>
            <a:r>
              <a:rPr lang="en-US" sz="2400" dirty="0">
                <a:solidFill>
                  <a:srgbClr val="00FF00"/>
                </a:solidFill>
                <a:latin typeface="Times New Roman"/>
                <a:ea typeface="ＭＳ Ｐゴシック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/>
                <a:ea typeface="ＭＳ Ｐゴシック" charset="0"/>
              </a:rPr>
              <a:t> &lt;</a:t>
            </a:r>
            <a:r>
              <a:rPr lang="en-US" sz="2400" dirty="0" err="1">
                <a:solidFill>
                  <a:srgbClr val="000000"/>
                </a:solidFill>
                <a:latin typeface="Times New Roman"/>
                <a:ea typeface="ＭＳ Ｐゴシック" charset="0"/>
              </a:rPr>
              <a:t>img</a:t>
            </a:r>
            <a:r>
              <a:rPr lang="en-US" sz="2400" dirty="0">
                <a:solidFill>
                  <a:srgbClr val="000000"/>
                </a:solidFill>
                <a:latin typeface="Times New Roman"/>
                <a:ea typeface="ＭＳ Ｐゴシック" charset="0"/>
              </a:rPr>
              <a:t> </a:t>
            </a:r>
            <a:r>
              <a:rPr lang="en-US" sz="2400" dirty="0" err="1">
                <a:solidFill>
                  <a:srgbClr val="FF6600"/>
                </a:solidFill>
                <a:latin typeface="Times New Roman"/>
                <a:ea typeface="ＭＳ Ｐゴシック" charset="0"/>
              </a:rPr>
              <a:t>src</a:t>
            </a:r>
            <a:r>
              <a:rPr lang="en-US" sz="2400" dirty="0">
                <a:solidFill>
                  <a:srgbClr val="FF6600"/>
                </a:solidFill>
                <a:latin typeface="Times New Roman"/>
                <a:ea typeface="ＭＳ Ｐゴシック" charset="0"/>
              </a:rPr>
              <a:t>=”</a:t>
            </a:r>
            <a:r>
              <a:rPr lang="en-US" sz="2400" dirty="0" err="1">
                <a:solidFill>
                  <a:srgbClr val="FF6600"/>
                </a:solidFill>
                <a:latin typeface="Times New Roman"/>
                <a:ea typeface="ＭＳ Ｐゴシック" charset="0"/>
              </a:rPr>
              <a:t>logo.jpg</a:t>
            </a:r>
            <a:r>
              <a:rPr lang="en-US" sz="2400" dirty="0">
                <a:solidFill>
                  <a:srgbClr val="FF6600"/>
                </a:solidFill>
                <a:latin typeface="Times New Roman"/>
                <a:ea typeface="ＭＳ Ｐゴシック" charset="0"/>
              </a:rPr>
              <a:t>”</a:t>
            </a:r>
          </a:p>
          <a:p>
            <a:pPr>
              <a:defRPr/>
            </a:pPr>
            <a:r>
              <a:rPr lang="en-US" sz="2400" dirty="0">
                <a:solidFill>
                  <a:srgbClr val="B2B2B2"/>
                </a:solidFill>
                <a:latin typeface="Times New Roman"/>
                <a:ea typeface="ＭＳ Ｐゴシック" charset="0"/>
              </a:rPr>
              <a:t> </a:t>
            </a:r>
          </a:p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latin typeface="Times New Roman"/>
                <a:ea typeface="ＭＳ Ｐゴシック" charset="0"/>
              </a:rPr>
              <a:t>            alt="company logo"</a:t>
            </a:r>
          </a:p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latin typeface="Times New Roman"/>
                <a:ea typeface="ＭＳ Ｐゴシック" charset="0"/>
              </a:rPr>
              <a:t> </a:t>
            </a:r>
          </a:p>
          <a:p>
            <a:pPr>
              <a:defRPr/>
            </a:pPr>
            <a:r>
              <a:rPr lang="en-US" sz="2400" dirty="0">
                <a:solidFill>
                  <a:srgbClr val="0000FF"/>
                </a:solidFill>
                <a:latin typeface="Times New Roman"/>
                <a:ea typeface="ＭＳ Ｐゴシック" charset="0"/>
              </a:rPr>
              <a:t>            title = "AAA1 LLC" </a:t>
            </a:r>
          </a:p>
          <a:p>
            <a:pPr>
              <a:defRPr/>
            </a:pPr>
            <a:endParaRPr lang="en-US" sz="2400" dirty="0">
              <a:solidFill>
                <a:srgbClr val="0000FF"/>
              </a:solidFill>
              <a:latin typeface="Times New Roman"/>
              <a:ea typeface="ＭＳ Ｐゴシック" charset="0"/>
            </a:endParaRPr>
          </a:p>
          <a:p>
            <a:pPr>
              <a:defRPr/>
            </a:pPr>
            <a:r>
              <a:rPr lang="en-US" sz="2400" dirty="0">
                <a:solidFill>
                  <a:srgbClr val="008000"/>
                </a:solidFill>
                <a:latin typeface="Times New Roman"/>
                <a:ea typeface="ＭＳ Ｐゴシック" charset="0"/>
              </a:rPr>
              <a:t>	      </a:t>
            </a:r>
            <a:r>
              <a:rPr lang="en-US" sz="2400" dirty="0" smtClean="0">
                <a:solidFill>
                  <a:srgbClr val="008000"/>
                </a:solidFill>
                <a:latin typeface="Times New Roman"/>
                <a:ea typeface="ＭＳ Ｐゴシック" charset="0"/>
              </a:rPr>
              <a:t>class </a:t>
            </a:r>
            <a:r>
              <a:rPr lang="en-US" sz="2400" dirty="0">
                <a:solidFill>
                  <a:srgbClr val="008000"/>
                </a:solidFill>
                <a:latin typeface="Times New Roman"/>
                <a:ea typeface="ＭＳ Ｐゴシック" charset="0"/>
              </a:rPr>
              <a:t>= "thumbnail"/&gt;</a:t>
            </a:r>
          </a:p>
          <a:p>
            <a:pPr>
              <a:defRPr/>
            </a:pPr>
            <a:endParaRPr lang="en-US" sz="2400" dirty="0">
              <a:solidFill>
                <a:srgbClr val="000000"/>
              </a:solidFill>
              <a:latin typeface="Times New Roman"/>
              <a:ea typeface="ＭＳ Ｐゴシック" charset="0"/>
            </a:endParaRPr>
          </a:p>
        </p:txBody>
      </p:sp>
      <p:sp>
        <p:nvSpPr>
          <p:cNvPr id="6" name="Rectangle 6"/>
          <p:cNvSpPr>
            <a:spLocks/>
          </p:cNvSpPr>
          <p:nvPr/>
        </p:nvSpPr>
        <p:spPr bwMode="auto">
          <a:xfrm>
            <a:off x="5416405" y="1639967"/>
            <a:ext cx="2407594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200" dirty="0">
                <a:solidFill>
                  <a:srgbClr val="FF7F00"/>
                </a:solidFill>
                <a:latin typeface="Times New Roman"/>
                <a:ea typeface="ＭＳ Ｐゴシック" charset="0"/>
                <a:cs typeface="ＭＳ Ｐゴシック" charset="0"/>
              </a:rPr>
              <a:t>Image filename</a:t>
            </a:r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5058526" y="2368775"/>
            <a:ext cx="2857500" cy="38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2200" dirty="0">
                <a:solidFill>
                  <a:srgbClr val="FF0000"/>
                </a:solidFill>
                <a:latin typeface="Times New Roman"/>
                <a:ea typeface="ＭＳ Ｐゴシック" charset="0"/>
                <a:cs typeface="ＭＳ Ｐゴシック" charset="0"/>
              </a:rPr>
              <a:t>Info for screen readers, broken links</a:t>
            </a:r>
          </a:p>
        </p:txBody>
      </p:sp>
      <p:sp>
        <p:nvSpPr>
          <p:cNvPr id="9" name="Rectangle 8"/>
          <p:cNvSpPr/>
          <p:nvPr/>
        </p:nvSpPr>
        <p:spPr>
          <a:xfrm>
            <a:off x="4738425" y="3087278"/>
            <a:ext cx="37552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solidFill>
                  <a:srgbClr val="0000FF"/>
                </a:solidFill>
                <a:latin typeface="Times New Roman"/>
                <a:ea typeface="ＭＳ Ｐゴシック" charset="0"/>
              </a:rPr>
              <a:t>Displays on hover</a:t>
            </a:r>
            <a:endParaRPr lang="en-US" sz="2200" dirty="0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15" name="Rectangle 10"/>
          <p:cNvSpPr>
            <a:spLocks/>
          </p:cNvSpPr>
          <p:nvPr/>
        </p:nvSpPr>
        <p:spPr bwMode="auto">
          <a:xfrm>
            <a:off x="4853695" y="3518165"/>
            <a:ext cx="3327172" cy="122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2200" dirty="0" smtClean="0">
                <a:solidFill>
                  <a:srgbClr val="528A02"/>
                </a:solidFill>
                <a:latin typeface="Times New Roman"/>
                <a:ea typeface="ＭＳ Ｐゴシック" charset="0"/>
                <a:cs typeface="ＭＳ Ｐゴシック" charset="0"/>
              </a:rPr>
              <a:t>Extra </a:t>
            </a:r>
            <a:r>
              <a:rPr lang="en-US" sz="2200" dirty="0">
                <a:solidFill>
                  <a:srgbClr val="528A02"/>
                </a:solidFill>
                <a:latin typeface="Times New Roman"/>
                <a:ea typeface="ＭＳ Ｐゴシック" charset="0"/>
                <a:cs typeface="ＭＳ Ｐゴシック" charset="0"/>
              </a:rPr>
              <a:t>formatting (height, width, position, etc.)</a:t>
            </a:r>
          </a:p>
        </p:txBody>
      </p:sp>
    </p:spTree>
    <p:extLst>
      <p:ext uri="{BB962C8B-B14F-4D97-AF65-F5344CB8AC3E}">
        <p14:creationId xmlns:p14="http://schemas.microsoft.com/office/powerpoint/2010/main" val="4066445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618</Words>
  <Application>Microsoft Macintosh PowerPoint</Application>
  <PresentationFormat>On-screen Show (16:9)</PresentationFormat>
  <Paragraphs>124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041415 Powerpoint A</vt:lpstr>
      <vt:lpstr>HTML5 Tags and Syntax</vt:lpstr>
      <vt:lpstr>HTML tags</vt:lpstr>
      <vt:lpstr>Finally, some tags…</vt:lpstr>
      <vt:lpstr>Display</vt:lpstr>
      <vt:lpstr>Common Tags</vt:lpstr>
      <vt:lpstr>More tags</vt:lpstr>
      <vt:lpstr>Attributes</vt:lpstr>
      <vt:lpstr>Images</vt:lpstr>
      <vt:lpstr>Images</vt:lpstr>
      <vt:lpstr>More Attributes</vt:lpstr>
      <vt:lpstr>Special Entities</vt:lpstr>
      <vt:lpstr>Special Entities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HTML5 Tags and Syntax</dc:title>
  <dc:creator>School of Michigan</dc:creator>
  <cp:lastModifiedBy>DEIL Edit C</cp:lastModifiedBy>
  <cp:revision>19</cp:revision>
  <dcterms:created xsi:type="dcterms:W3CDTF">2015-06-26T15:30:53Z</dcterms:created>
  <dcterms:modified xsi:type="dcterms:W3CDTF">2015-10-01T20:37:21Z</dcterms:modified>
</cp:coreProperties>
</file>